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6"/>
  </p:notesMasterIdLst>
  <p:sldIdLst>
    <p:sldId id="257" r:id="rId2"/>
    <p:sldId id="259" r:id="rId3"/>
    <p:sldId id="275" r:id="rId4"/>
    <p:sldId id="274" r:id="rId5"/>
    <p:sldId id="273" r:id="rId6"/>
    <p:sldId id="272" r:id="rId7"/>
    <p:sldId id="271" r:id="rId8"/>
    <p:sldId id="269" r:id="rId9"/>
    <p:sldId id="268" r:id="rId10"/>
    <p:sldId id="262" r:id="rId11"/>
    <p:sldId id="279" r:id="rId12"/>
    <p:sldId id="280" r:id="rId13"/>
    <p:sldId id="281" r:id="rId14"/>
    <p:sldId id="282" r:id="rId15"/>
  </p:sldIdLst>
  <p:sldSz cx="9144000" cy="6858000" type="screen4x3"/>
  <p:notesSz cx="6805613" cy="9939338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CC33"/>
    <a:srgbClr val="739600"/>
    <a:srgbClr val="FFFFFF"/>
    <a:srgbClr val="007934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3" d="100"/>
          <a:sy n="113" d="100"/>
        </p:scale>
        <p:origin x="-158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86" d="100"/>
          <a:sy n="86" d="100"/>
        </p:scale>
        <p:origin x="-3810" y="-90"/>
      </p:cViewPr>
      <p:guideLst>
        <p:guide orient="horz" pos="3131"/>
        <p:guide pos="2144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NZ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4450" y="0"/>
            <a:ext cx="294957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9457E2D8-031A-479B-9E5C-E13650C176A7}" type="datetimeFigureOut">
              <a:rPr lang="en-NZ"/>
              <a:pPr>
                <a:defRPr/>
              </a:pPr>
              <a:t>22/08/2012</a:t>
            </a:fld>
            <a:endParaRPr lang="en-NZ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20750" y="746125"/>
            <a:ext cx="4965700" cy="3725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NZ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1038" y="4721225"/>
            <a:ext cx="5443537" cy="44719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NZ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0863"/>
            <a:ext cx="294957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4450" y="9440863"/>
            <a:ext cx="294957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0E5F382A-6565-4C95-9D54-5DABAAC958C5}" type="slidenum">
              <a:rPr lang="en-NZ"/>
              <a:pPr>
                <a:defRPr/>
              </a:pPr>
              <a:t>‹#›</a:t>
            </a:fld>
            <a:endParaRPr lang="en-N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NZ" smtClean="0"/>
          </a:p>
        </p:txBody>
      </p:sp>
      <p:sp>
        <p:nvSpPr>
          <p:cNvPr id="1638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1E845F8C-6A09-4834-BD63-2216F9B65E8C}" type="slidenum">
              <a:rPr lang="en-NZ"/>
              <a:pPr fontAlgn="base">
                <a:spcBef>
                  <a:spcPct val="0"/>
                </a:spcBef>
                <a:spcAft>
                  <a:spcPct val="0"/>
                </a:spcAft>
              </a:pPr>
              <a:t>2</a:t>
            </a:fld>
            <a:endParaRPr lang="en-NZ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abda1c1-9e97-4c24-b29b-40c0de750d93" descr="image001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77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itle 1"/>
          <p:cNvSpPr>
            <a:spLocks noGrp="1"/>
          </p:cNvSpPr>
          <p:nvPr>
            <p:ph type="ctrTitle"/>
          </p:nvPr>
        </p:nvSpPr>
        <p:spPr>
          <a:xfrm>
            <a:off x="467544" y="2564904"/>
            <a:ext cx="4678288" cy="3096344"/>
          </a:xfrm>
        </p:spPr>
        <p:txBody>
          <a:bodyPr>
            <a:noAutofit/>
          </a:bodyPr>
          <a:lstStyle>
            <a:lvl1pPr algn="l">
              <a:defRPr sz="6000" baseline="0">
                <a:solidFill>
                  <a:srgbClr val="FFFFFF"/>
                </a:solidFill>
                <a:latin typeface="MetaSerifOT-Black" pitchFamily="50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NZ" dirty="0"/>
          </a:p>
        </p:txBody>
      </p:sp>
      <p:sp>
        <p:nvSpPr>
          <p:cNvPr id="7" name="Subtitle 2"/>
          <p:cNvSpPr>
            <a:spLocks noGrp="1"/>
          </p:cNvSpPr>
          <p:nvPr>
            <p:ph type="subTitle" idx="1"/>
          </p:nvPr>
        </p:nvSpPr>
        <p:spPr>
          <a:xfrm>
            <a:off x="467544" y="5805264"/>
            <a:ext cx="3704456" cy="504056"/>
          </a:xfrm>
        </p:spPr>
        <p:txBody>
          <a:bodyPr/>
          <a:lstStyle>
            <a:lvl1pPr marL="0" indent="0" algn="l">
              <a:buNone/>
              <a:defRPr>
                <a:solidFill>
                  <a:schemeClr val="bg1"/>
                </a:solidFill>
                <a:latin typeface="MetaSerifOT-Book" pitchFamily="50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NZ" dirty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29961A-33D8-435C-BF40-ACC48060391C}" type="slidenum">
              <a:rPr lang="en-NZ"/>
              <a:pPr>
                <a:defRPr/>
              </a:pPr>
              <a:t>‹#›</a:t>
            </a:fld>
            <a:endParaRPr lang="en-NZ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Small amount of content and lots of imag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Straight Connector 8"/>
          <p:cNvCxnSpPr/>
          <p:nvPr userDrawn="1"/>
        </p:nvCxnSpPr>
        <p:spPr>
          <a:xfrm>
            <a:off x="468313" y="1052513"/>
            <a:ext cx="8250237" cy="1587"/>
          </a:xfrm>
          <a:prstGeom prst="line">
            <a:avLst/>
          </a:prstGeom>
          <a:ln>
            <a:solidFill>
              <a:srgbClr val="7396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7" name="Picture 9" descr="KB_logo_CMYK_300.jpg"/>
          <p:cNvPicPr>
            <a:picLocks noChangeAspect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7956550" y="295275"/>
            <a:ext cx="763588" cy="763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7544" y="1484784"/>
            <a:ext cx="8208912" cy="108012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11" name="Content Placeholder 2"/>
          <p:cNvSpPr>
            <a:spLocks noGrp="1"/>
          </p:cNvSpPr>
          <p:nvPr>
            <p:ph idx="13"/>
          </p:nvPr>
        </p:nvSpPr>
        <p:spPr>
          <a:xfrm>
            <a:off x="2627784" y="2636912"/>
            <a:ext cx="3274422" cy="3065418"/>
          </a:xfrm>
          <a:prstGeom prst="rect">
            <a:avLst/>
          </a:prstGeom>
          <a:gradFill flip="none" rotWithShape="1">
            <a:gsLst>
              <a:gs pos="0">
                <a:srgbClr val="A5D867">
                  <a:tint val="66000"/>
                  <a:satMod val="160000"/>
                </a:srgbClr>
              </a:gs>
              <a:gs pos="50000">
                <a:srgbClr val="A5D867">
                  <a:tint val="44500"/>
                  <a:satMod val="160000"/>
                </a:srgbClr>
              </a:gs>
              <a:gs pos="100000">
                <a:srgbClr val="A5D867">
                  <a:tint val="23500"/>
                  <a:satMod val="160000"/>
                </a:srgbClr>
              </a:gs>
            </a:gsLst>
            <a:lin ang="5400000" scaled="1"/>
            <a:tileRect/>
          </a:gradFill>
        </p:spPr>
        <p:txBody>
          <a:bodyPr/>
          <a:lstStyle>
            <a:lvl1pPr>
              <a:buClr>
                <a:srgbClr val="66CC33"/>
              </a:buClr>
              <a:buNone/>
              <a:defRPr>
                <a:solidFill>
                  <a:schemeClr val="bg1">
                    <a:lumMod val="50000"/>
                  </a:schemeClr>
                </a:solidFill>
                <a:latin typeface="MetaSerifOT-Book" pitchFamily="50" charset="0"/>
              </a:defRPr>
            </a:lvl1pPr>
            <a:lvl2pPr>
              <a:buClr>
                <a:srgbClr val="66CC33"/>
              </a:buClr>
              <a:buFont typeface="Wingdings" pitchFamily="2" charset="2"/>
              <a:buChar char="§"/>
              <a:defRPr>
                <a:solidFill>
                  <a:schemeClr val="bg1">
                    <a:lumMod val="50000"/>
                  </a:schemeClr>
                </a:solidFill>
                <a:latin typeface="MetaSerifOT-Book" pitchFamily="50" charset="0"/>
              </a:defRPr>
            </a:lvl2pPr>
            <a:lvl3pPr>
              <a:buClr>
                <a:srgbClr val="66CC33"/>
              </a:buClr>
              <a:buFont typeface="Courier New" pitchFamily="49" charset="0"/>
              <a:buChar char="o"/>
              <a:defRPr>
                <a:solidFill>
                  <a:schemeClr val="bg1">
                    <a:lumMod val="50000"/>
                  </a:schemeClr>
                </a:solidFill>
                <a:latin typeface="MetaSerifOT-Book" pitchFamily="50" charset="0"/>
              </a:defRPr>
            </a:lvl3pPr>
            <a:lvl4pPr>
              <a:buClr>
                <a:srgbClr val="66CC33"/>
              </a:buClr>
              <a:buFont typeface="Wingdings" pitchFamily="2" charset="2"/>
              <a:buChar char="Ø"/>
              <a:defRPr>
                <a:solidFill>
                  <a:schemeClr val="bg1">
                    <a:lumMod val="50000"/>
                  </a:schemeClr>
                </a:solidFill>
                <a:latin typeface="MetaSerifOT-Book" pitchFamily="50" charset="0"/>
              </a:defRPr>
            </a:lvl4pPr>
            <a:lvl5pPr>
              <a:buClr>
                <a:srgbClr val="66CC33"/>
              </a:buClr>
              <a:buFont typeface="Arial" pitchFamily="34" charset="0"/>
              <a:buChar char="•"/>
              <a:defRPr>
                <a:solidFill>
                  <a:schemeClr val="bg1">
                    <a:lumMod val="50000"/>
                  </a:schemeClr>
                </a:solidFill>
                <a:latin typeface="MetaSerifOT-Book" pitchFamily="50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12" name="Content Placeholder 2"/>
          <p:cNvSpPr>
            <a:spLocks noGrp="1"/>
          </p:cNvSpPr>
          <p:nvPr>
            <p:ph idx="14"/>
          </p:nvPr>
        </p:nvSpPr>
        <p:spPr>
          <a:xfrm>
            <a:off x="5893498" y="2636912"/>
            <a:ext cx="1497874" cy="1528354"/>
          </a:xfrm>
          <a:prstGeom prst="rect">
            <a:avLst/>
          </a:prstGeom>
          <a:solidFill>
            <a:srgbClr val="7AB800"/>
          </a:solidFill>
        </p:spPr>
        <p:txBody>
          <a:bodyPr/>
          <a:lstStyle>
            <a:lvl1pPr>
              <a:buClr>
                <a:srgbClr val="66CC33"/>
              </a:buClr>
              <a:buNone/>
              <a:defRPr sz="1400">
                <a:solidFill>
                  <a:schemeClr val="bg1">
                    <a:lumMod val="50000"/>
                  </a:schemeClr>
                </a:solidFill>
                <a:latin typeface="MetaSerifOT-Book" pitchFamily="50" charset="0"/>
              </a:defRPr>
            </a:lvl1pPr>
            <a:lvl2pPr>
              <a:buClr>
                <a:srgbClr val="66CC33"/>
              </a:buClr>
              <a:buFont typeface="Wingdings" pitchFamily="2" charset="2"/>
              <a:buChar char="§"/>
              <a:defRPr>
                <a:solidFill>
                  <a:schemeClr val="bg1">
                    <a:lumMod val="50000"/>
                  </a:schemeClr>
                </a:solidFill>
                <a:latin typeface="MetaSerifOT-Book" pitchFamily="50" charset="0"/>
              </a:defRPr>
            </a:lvl2pPr>
            <a:lvl3pPr>
              <a:buClr>
                <a:srgbClr val="66CC33"/>
              </a:buClr>
              <a:buFont typeface="Courier New" pitchFamily="49" charset="0"/>
              <a:buChar char="o"/>
              <a:defRPr>
                <a:solidFill>
                  <a:schemeClr val="bg1">
                    <a:lumMod val="50000"/>
                  </a:schemeClr>
                </a:solidFill>
                <a:latin typeface="MetaSerifOT-Book" pitchFamily="50" charset="0"/>
              </a:defRPr>
            </a:lvl3pPr>
            <a:lvl4pPr>
              <a:buClr>
                <a:srgbClr val="66CC33"/>
              </a:buClr>
              <a:buFont typeface="Wingdings" pitchFamily="2" charset="2"/>
              <a:buChar char="Ø"/>
              <a:defRPr>
                <a:solidFill>
                  <a:schemeClr val="bg1">
                    <a:lumMod val="50000"/>
                  </a:schemeClr>
                </a:solidFill>
                <a:latin typeface="MetaSerifOT-Book" pitchFamily="50" charset="0"/>
              </a:defRPr>
            </a:lvl4pPr>
            <a:lvl5pPr>
              <a:buClr>
                <a:srgbClr val="66CC33"/>
              </a:buClr>
              <a:buFont typeface="Arial" pitchFamily="34" charset="0"/>
              <a:buChar char="•"/>
              <a:defRPr>
                <a:solidFill>
                  <a:schemeClr val="bg1">
                    <a:lumMod val="50000"/>
                  </a:schemeClr>
                </a:solidFill>
                <a:latin typeface="MetaSerifOT-Book" pitchFamily="50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3" name="Content Placeholder 2"/>
          <p:cNvSpPr>
            <a:spLocks noGrp="1"/>
          </p:cNvSpPr>
          <p:nvPr>
            <p:ph idx="15"/>
          </p:nvPr>
        </p:nvSpPr>
        <p:spPr>
          <a:xfrm>
            <a:off x="5897853" y="4165266"/>
            <a:ext cx="1497874" cy="1528354"/>
          </a:xfrm>
          <a:prstGeom prst="rect">
            <a:avLst/>
          </a:prstGeom>
          <a:solidFill>
            <a:srgbClr val="007934"/>
          </a:solidFill>
        </p:spPr>
        <p:txBody>
          <a:bodyPr/>
          <a:lstStyle>
            <a:lvl1pPr>
              <a:buClr>
                <a:srgbClr val="66CC33"/>
              </a:buClr>
              <a:buNone/>
              <a:defRPr sz="1400">
                <a:solidFill>
                  <a:schemeClr val="bg1">
                    <a:lumMod val="50000"/>
                  </a:schemeClr>
                </a:solidFill>
                <a:latin typeface="MetaSerifOT-Book" pitchFamily="50" charset="0"/>
              </a:defRPr>
            </a:lvl1pPr>
            <a:lvl2pPr>
              <a:buClr>
                <a:srgbClr val="66CC33"/>
              </a:buClr>
              <a:buFont typeface="Wingdings" pitchFamily="2" charset="2"/>
              <a:buChar char="§"/>
              <a:defRPr>
                <a:solidFill>
                  <a:schemeClr val="bg1">
                    <a:lumMod val="50000"/>
                  </a:schemeClr>
                </a:solidFill>
                <a:latin typeface="MetaSerifOT-Book" pitchFamily="50" charset="0"/>
              </a:defRPr>
            </a:lvl2pPr>
            <a:lvl3pPr>
              <a:buClr>
                <a:srgbClr val="66CC33"/>
              </a:buClr>
              <a:buFont typeface="Courier New" pitchFamily="49" charset="0"/>
              <a:buChar char="o"/>
              <a:defRPr>
                <a:solidFill>
                  <a:schemeClr val="bg1">
                    <a:lumMod val="50000"/>
                  </a:schemeClr>
                </a:solidFill>
                <a:latin typeface="MetaSerifOT-Book" pitchFamily="50" charset="0"/>
              </a:defRPr>
            </a:lvl3pPr>
            <a:lvl4pPr>
              <a:buClr>
                <a:srgbClr val="66CC33"/>
              </a:buClr>
              <a:buFont typeface="Wingdings" pitchFamily="2" charset="2"/>
              <a:buChar char="Ø"/>
              <a:defRPr>
                <a:solidFill>
                  <a:schemeClr val="bg1">
                    <a:lumMod val="50000"/>
                  </a:schemeClr>
                </a:solidFill>
                <a:latin typeface="MetaSerifOT-Book" pitchFamily="50" charset="0"/>
              </a:defRPr>
            </a:lvl4pPr>
            <a:lvl5pPr>
              <a:buClr>
                <a:srgbClr val="66CC33"/>
              </a:buClr>
              <a:buFont typeface="Arial" pitchFamily="34" charset="0"/>
              <a:buChar char="•"/>
              <a:defRPr>
                <a:solidFill>
                  <a:schemeClr val="bg1">
                    <a:lumMod val="50000"/>
                  </a:schemeClr>
                </a:solidFill>
                <a:latin typeface="MetaSerifOT-Book" pitchFamily="50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Content Placeholder 2"/>
          <p:cNvSpPr>
            <a:spLocks noGrp="1"/>
          </p:cNvSpPr>
          <p:nvPr>
            <p:ph idx="16"/>
          </p:nvPr>
        </p:nvSpPr>
        <p:spPr>
          <a:xfrm>
            <a:off x="1134264" y="2632558"/>
            <a:ext cx="1497874" cy="1528354"/>
          </a:xfrm>
          <a:prstGeom prst="rect">
            <a:avLst/>
          </a:prstGeom>
          <a:solidFill>
            <a:srgbClr val="A5D867"/>
          </a:solidFill>
        </p:spPr>
        <p:txBody>
          <a:bodyPr>
            <a:normAutofit/>
          </a:bodyPr>
          <a:lstStyle>
            <a:lvl1pPr>
              <a:buClr>
                <a:srgbClr val="66CC33"/>
              </a:buClr>
              <a:buNone/>
              <a:defRPr sz="1400">
                <a:solidFill>
                  <a:schemeClr val="bg1">
                    <a:lumMod val="50000"/>
                  </a:schemeClr>
                </a:solidFill>
                <a:latin typeface="MetaSerifOT-Book" pitchFamily="50" charset="0"/>
              </a:defRPr>
            </a:lvl1pPr>
            <a:lvl2pPr>
              <a:buClr>
                <a:srgbClr val="66CC33"/>
              </a:buClr>
              <a:buFont typeface="Wingdings" pitchFamily="2" charset="2"/>
              <a:buChar char="§"/>
              <a:defRPr>
                <a:solidFill>
                  <a:schemeClr val="bg1">
                    <a:lumMod val="50000"/>
                  </a:schemeClr>
                </a:solidFill>
                <a:latin typeface="MetaSerifOT-Book" pitchFamily="50" charset="0"/>
              </a:defRPr>
            </a:lvl2pPr>
            <a:lvl3pPr>
              <a:buClr>
                <a:srgbClr val="66CC33"/>
              </a:buClr>
              <a:buFont typeface="Courier New" pitchFamily="49" charset="0"/>
              <a:buChar char="o"/>
              <a:defRPr>
                <a:solidFill>
                  <a:schemeClr val="bg1">
                    <a:lumMod val="50000"/>
                  </a:schemeClr>
                </a:solidFill>
                <a:latin typeface="MetaSerifOT-Book" pitchFamily="50" charset="0"/>
              </a:defRPr>
            </a:lvl3pPr>
            <a:lvl4pPr>
              <a:buClr>
                <a:srgbClr val="66CC33"/>
              </a:buClr>
              <a:buFont typeface="Wingdings" pitchFamily="2" charset="2"/>
              <a:buChar char="Ø"/>
              <a:defRPr>
                <a:solidFill>
                  <a:schemeClr val="bg1">
                    <a:lumMod val="50000"/>
                  </a:schemeClr>
                </a:solidFill>
                <a:latin typeface="MetaSerifOT-Book" pitchFamily="50" charset="0"/>
              </a:defRPr>
            </a:lvl4pPr>
            <a:lvl5pPr>
              <a:buClr>
                <a:srgbClr val="66CC33"/>
              </a:buClr>
              <a:buFont typeface="Arial" pitchFamily="34" charset="0"/>
              <a:buChar char="•"/>
              <a:defRPr>
                <a:solidFill>
                  <a:schemeClr val="bg1">
                    <a:lumMod val="50000"/>
                  </a:schemeClr>
                </a:solidFill>
                <a:latin typeface="MetaSerifOT-Book" pitchFamily="50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5" name="Content Placeholder 2"/>
          <p:cNvSpPr>
            <a:spLocks noGrp="1"/>
          </p:cNvSpPr>
          <p:nvPr>
            <p:ph idx="17"/>
          </p:nvPr>
        </p:nvSpPr>
        <p:spPr>
          <a:xfrm>
            <a:off x="7387018" y="4173976"/>
            <a:ext cx="1497874" cy="1528354"/>
          </a:xfrm>
          <a:prstGeom prst="rect">
            <a:avLst/>
          </a:prstGeom>
          <a:solidFill>
            <a:srgbClr val="BED600"/>
          </a:solidFill>
        </p:spPr>
        <p:txBody>
          <a:bodyPr>
            <a:normAutofit/>
          </a:bodyPr>
          <a:lstStyle>
            <a:lvl1pPr>
              <a:buClr>
                <a:srgbClr val="66CC33"/>
              </a:buClr>
              <a:buNone/>
              <a:defRPr sz="1400">
                <a:solidFill>
                  <a:schemeClr val="bg1">
                    <a:lumMod val="50000"/>
                  </a:schemeClr>
                </a:solidFill>
                <a:latin typeface="MetaSerifOT-Book" pitchFamily="50" charset="0"/>
              </a:defRPr>
            </a:lvl1pPr>
            <a:lvl2pPr>
              <a:buClr>
                <a:srgbClr val="66CC33"/>
              </a:buClr>
              <a:buFont typeface="Wingdings" pitchFamily="2" charset="2"/>
              <a:buChar char="§"/>
              <a:defRPr>
                <a:solidFill>
                  <a:schemeClr val="bg1">
                    <a:lumMod val="50000"/>
                  </a:schemeClr>
                </a:solidFill>
                <a:latin typeface="MetaSerifOT-Book" pitchFamily="50" charset="0"/>
              </a:defRPr>
            </a:lvl2pPr>
            <a:lvl3pPr>
              <a:buClr>
                <a:srgbClr val="66CC33"/>
              </a:buClr>
              <a:buFont typeface="Courier New" pitchFamily="49" charset="0"/>
              <a:buChar char="o"/>
              <a:defRPr>
                <a:solidFill>
                  <a:schemeClr val="bg1">
                    <a:lumMod val="50000"/>
                  </a:schemeClr>
                </a:solidFill>
                <a:latin typeface="MetaSerifOT-Book" pitchFamily="50" charset="0"/>
              </a:defRPr>
            </a:lvl3pPr>
            <a:lvl4pPr>
              <a:buClr>
                <a:srgbClr val="66CC33"/>
              </a:buClr>
              <a:buFont typeface="Wingdings" pitchFamily="2" charset="2"/>
              <a:buChar char="Ø"/>
              <a:defRPr>
                <a:solidFill>
                  <a:schemeClr val="bg1">
                    <a:lumMod val="50000"/>
                  </a:schemeClr>
                </a:solidFill>
                <a:latin typeface="MetaSerifOT-Book" pitchFamily="50" charset="0"/>
              </a:defRPr>
            </a:lvl4pPr>
            <a:lvl5pPr>
              <a:buClr>
                <a:srgbClr val="66CC33"/>
              </a:buClr>
              <a:buFont typeface="Arial" pitchFamily="34" charset="0"/>
              <a:buChar char="•"/>
              <a:defRPr>
                <a:solidFill>
                  <a:schemeClr val="bg1">
                    <a:lumMod val="50000"/>
                  </a:schemeClr>
                </a:solidFill>
                <a:latin typeface="MetaSerifOT-Book" pitchFamily="50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Content Placeholder 2"/>
          <p:cNvSpPr>
            <a:spLocks noGrp="1"/>
          </p:cNvSpPr>
          <p:nvPr>
            <p:ph idx="18"/>
          </p:nvPr>
        </p:nvSpPr>
        <p:spPr>
          <a:xfrm>
            <a:off x="5893497" y="5702330"/>
            <a:ext cx="805544" cy="748936"/>
          </a:xfrm>
          <a:prstGeom prst="rect">
            <a:avLst/>
          </a:prstGeom>
          <a:solidFill>
            <a:srgbClr val="A5D867"/>
          </a:solidFill>
        </p:spPr>
        <p:txBody>
          <a:bodyPr/>
          <a:lstStyle>
            <a:lvl1pPr>
              <a:buClr>
                <a:srgbClr val="66CC33"/>
              </a:buClr>
              <a:buNone/>
              <a:defRPr sz="1400">
                <a:solidFill>
                  <a:schemeClr val="bg1">
                    <a:lumMod val="50000"/>
                  </a:schemeClr>
                </a:solidFill>
                <a:latin typeface="MetaSerifOT-Book" pitchFamily="50" charset="0"/>
              </a:defRPr>
            </a:lvl1pPr>
            <a:lvl2pPr>
              <a:buClr>
                <a:srgbClr val="66CC33"/>
              </a:buClr>
              <a:buFont typeface="Wingdings" pitchFamily="2" charset="2"/>
              <a:buChar char="§"/>
              <a:defRPr>
                <a:solidFill>
                  <a:schemeClr val="bg1">
                    <a:lumMod val="50000"/>
                  </a:schemeClr>
                </a:solidFill>
                <a:latin typeface="MetaSerifOT-Book" pitchFamily="50" charset="0"/>
              </a:defRPr>
            </a:lvl2pPr>
            <a:lvl3pPr>
              <a:buClr>
                <a:srgbClr val="66CC33"/>
              </a:buClr>
              <a:buFont typeface="Courier New" pitchFamily="49" charset="0"/>
              <a:buChar char="o"/>
              <a:defRPr>
                <a:solidFill>
                  <a:schemeClr val="bg1">
                    <a:lumMod val="50000"/>
                  </a:schemeClr>
                </a:solidFill>
                <a:latin typeface="MetaSerifOT-Book" pitchFamily="50" charset="0"/>
              </a:defRPr>
            </a:lvl3pPr>
            <a:lvl4pPr>
              <a:buClr>
                <a:srgbClr val="66CC33"/>
              </a:buClr>
              <a:buFont typeface="Wingdings" pitchFamily="2" charset="2"/>
              <a:buChar char="Ø"/>
              <a:defRPr>
                <a:solidFill>
                  <a:schemeClr val="bg1">
                    <a:lumMod val="50000"/>
                  </a:schemeClr>
                </a:solidFill>
                <a:latin typeface="MetaSerifOT-Book" pitchFamily="50" charset="0"/>
              </a:defRPr>
            </a:lvl4pPr>
            <a:lvl5pPr>
              <a:buClr>
                <a:srgbClr val="66CC33"/>
              </a:buClr>
              <a:buFont typeface="Arial" pitchFamily="34" charset="0"/>
              <a:buChar char="•"/>
              <a:defRPr>
                <a:solidFill>
                  <a:schemeClr val="bg1">
                    <a:lumMod val="50000"/>
                  </a:schemeClr>
                </a:solidFill>
                <a:latin typeface="MetaSerifOT-Book" pitchFamily="50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8" name="Date Placeholder 4"/>
          <p:cNvSpPr>
            <a:spLocks noGrp="1"/>
          </p:cNvSpPr>
          <p:nvPr>
            <p:ph type="dt" sz="half" idx="19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058660-FA1D-4625-946B-595EA84DAC69}" type="datetime1">
              <a:rPr lang="en-NZ"/>
              <a:pPr>
                <a:defRPr/>
              </a:pPr>
              <a:t>22/08/2012</a:t>
            </a:fld>
            <a:endParaRPr lang="en-NZ"/>
          </a:p>
        </p:txBody>
      </p:sp>
      <p:sp>
        <p:nvSpPr>
          <p:cNvPr id="19" name="Slide Number Placeholder 6"/>
          <p:cNvSpPr>
            <a:spLocks noGrp="1"/>
          </p:cNvSpPr>
          <p:nvPr>
            <p:ph type="sldNum" sz="quarter" idx="2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FE2C7F-4CC9-43FB-B4D9-3CDB345D38B8}" type="slidenum">
              <a:rPr lang="en-NZ"/>
              <a:pPr>
                <a:defRPr/>
              </a:pPr>
              <a:t>‹#›</a:t>
            </a:fld>
            <a:endParaRPr lang="en-N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aph l 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6"/>
          <p:cNvSpPr txBox="1"/>
          <p:nvPr userDrawn="1"/>
        </p:nvSpPr>
        <p:spPr>
          <a:xfrm>
            <a:off x="4476750" y="1854200"/>
            <a:ext cx="3360738" cy="230981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NZ" sz="4800" spc="100" dirty="0">
                <a:solidFill>
                  <a:srgbClr val="68CC33"/>
                </a:solidFill>
                <a:latin typeface="MetaSerifOT-Black" pitchFamily="50" charset="0"/>
              </a:rPr>
              <a:t>X% Feature figure</a:t>
            </a:r>
            <a:endParaRPr lang="en-NZ" sz="4800" spc="100" dirty="0">
              <a:solidFill>
                <a:srgbClr val="68CC33"/>
              </a:solidFill>
              <a:latin typeface="MetaSerifOT-Black" pitchFamily="50" charset="0"/>
            </a:endParaRPr>
          </a:p>
        </p:txBody>
      </p:sp>
      <p:sp>
        <p:nvSpPr>
          <p:cNvPr id="5" name="TextBox 7"/>
          <p:cNvSpPr txBox="1"/>
          <p:nvPr userDrawn="1"/>
        </p:nvSpPr>
        <p:spPr>
          <a:xfrm>
            <a:off x="4500563" y="4292600"/>
            <a:ext cx="2809875" cy="46196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NZ" dirty="0">
                <a:solidFill>
                  <a:srgbClr val="68CC33"/>
                </a:solidFill>
                <a:latin typeface="MetaSerifOT-Black" pitchFamily="50" charset="0"/>
              </a:rPr>
              <a:t>Secondary details</a:t>
            </a:r>
            <a:endParaRPr lang="en-NZ" dirty="0">
              <a:solidFill>
                <a:srgbClr val="68CC33"/>
              </a:solidFill>
              <a:latin typeface="MetaSerifOT-Black" pitchFamily="50" charset="0"/>
            </a:endParaRPr>
          </a:p>
        </p:txBody>
      </p:sp>
      <p:cxnSp>
        <p:nvCxnSpPr>
          <p:cNvPr id="6" name="Straight Connector 9"/>
          <p:cNvCxnSpPr/>
          <p:nvPr userDrawn="1"/>
        </p:nvCxnSpPr>
        <p:spPr>
          <a:xfrm>
            <a:off x="468313" y="1052513"/>
            <a:ext cx="8250237" cy="1587"/>
          </a:xfrm>
          <a:prstGeom prst="line">
            <a:avLst/>
          </a:prstGeom>
          <a:ln>
            <a:solidFill>
              <a:srgbClr val="7396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Picture 10" descr="KB_logo_CMYK_300.jpg"/>
          <p:cNvPicPr>
            <a:picLocks noChangeAspect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7956550" y="295275"/>
            <a:ext cx="763588" cy="763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778692" y="1824716"/>
            <a:ext cx="3192418" cy="3208837"/>
          </a:xfrm>
          <a:prstGeom prst="rect">
            <a:avLst/>
          </a:prstGeom>
        </p:spPr>
        <p:txBody>
          <a:bodyPr>
            <a:normAutofit/>
          </a:bodyPr>
          <a:lstStyle>
            <a:lvl1pPr>
              <a:buClr>
                <a:srgbClr val="66CC33"/>
              </a:buClr>
              <a:buNone/>
              <a:defRPr sz="2800" baseline="0">
                <a:latin typeface="MetaSerifOT-Black" pitchFamily="50" charset="0"/>
              </a:defRPr>
            </a:lvl1pPr>
            <a:lvl2pPr>
              <a:buClr>
                <a:srgbClr val="66CC33"/>
              </a:buClr>
              <a:buFont typeface="Wingdings" pitchFamily="2" charset="2"/>
              <a:buChar char="§"/>
              <a:defRPr>
                <a:latin typeface="MetaSerifOT-Black" pitchFamily="50" charset="0"/>
              </a:defRPr>
            </a:lvl2pPr>
            <a:lvl3pPr>
              <a:buClr>
                <a:srgbClr val="66CC33"/>
              </a:buClr>
              <a:buFont typeface="Courier New" pitchFamily="49" charset="0"/>
              <a:buChar char="o"/>
              <a:defRPr>
                <a:latin typeface="MetaSerifOT-Black" pitchFamily="50" charset="0"/>
              </a:defRPr>
            </a:lvl3pPr>
            <a:lvl4pPr>
              <a:buClr>
                <a:srgbClr val="66CC33"/>
              </a:buClr>
              <a:buFont typeface="Wingdings" pitchFamily="2" charset="2"/>
              <a:buChar char="Ø"/>
              <a:defRPr>
                <a:latin typeface="MetaSerifOT-Black" pitchFamily="50" charset="0"/>
              </a:defRPr>
            </a:lvl4pPr>
            <a:lvl5pPr>
              <a:buClr>
                <a:srgbClr val="66CC33"/>
              </a:buClr>
              <a:buFont typeface="Arial" pitchFamily="34" charset="0"/>
              <a:buChar char="•"/>
              <a:defRPr>
                <a:latin typeface="MetaSerifOT-Black" pitchFamily="50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61E12D-9258-44DC-B8A9-7423B3D28DA7}" type="datetime1">
              <a:rPr lang="en-NZ"/>
              <a:pPr>
                <a:defRPr/>
              </a:pPr>
              <a:t>22/08/2012</a:t>
            </a:fld>
            <a:endParaRPr lang="en-NZ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081257-D0EC-4153-B960-284EC6A1442A}" type="slidenum">
              <a:rPr lang="en-NZ"/>
              <a:pPr>
                <a:defRPr/>
              </a:pPr>
              <a:t>‹#›</a:t>
            </a:fld>
            <a:endParaRPr lang="en-N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le page - low i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 descr="KB_logo_CMYK_300.jpg"/>
          <p:cNvPicPr>
            <a:picLocks noChangeAspect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7019925" y="1125538"/>
            <a:ext cx="1079500" cy="1077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7"/>
          <p:cNvSpPr/>
          <p:nvPr userDrawn="1"/>
        </p:nvSpPr>
        <p:spPr>
          <a:xfrm>
            <a:off x="7019925" y="549275"/>
            <a:ext cx="574675" cy="576263"/>
          </a:xfrm>
          <a:prstGeom prst="rect">
            <a:avLst/>
          </a:prstGeom>
          <a:solidFill>
            <a:srgbClr val="BED6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NZ"/>
          </a:p>
        </p:txBody>
      </p:sp>
      <p:sp>
        <p:nvSpPr>
          <p:cNvPr id="6" name="Rectangle 8"/>
          <p:cNvSpPr/>
          <p:nvPr userDrawn="1"/>
        </p:nvSpPr>
        <p:spPr>
          <a:xfrm>
            <a:off x="6443663" y="1125538"/>
            <a:ext cx="574675" cy="625475"/>
          </a:xfrm>
          <a:prstGeom prst="rect">
            <a:avLst/>
          </a:prstGeom>
          <a:solidFill>
            <a:srgbClr val="00793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NZ" sz="1100" dirty="0">
                <a:latin typeface="MetaSerifOT-Black" pitchFamily="50" charset="0"/>
              </a:rPr>
              <a:t>It’s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NZ" sz="1100" dirty="0">
                <a:latin typeface="MetaSerifOT-Black" pitchFamily="50" charset="0"/>
              </a:rPr>
              <a:t>Ours.</a:t>
            </a:r>
            <a:endParaRPr lang="en-NZ" sz="1100" dirty="0">
              <a:latin typeface="MetaSerifOT-Black" pitchFamily="50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5576" y="2204864"/>
            <a:ext cx="4176464" cy="2952328"/>
          </a:xfrm>
        </p:spPr>
        <p:txBody>
          <a:bodyPr anchor="t"/>
          <a:lstStyle>
            <a:lvl1pPr algn="l">
              <a:defRPr sz="6000" b="1" cap="none" baseline="0"/>
            </a:lvl1pPr>
          </a:lstStyle>
          <a:p>
            <a:r>
              <a:rPr lang="en-US" dirty="0" smtClean="0"/>
              <a:t>Click to edit Master title style</a:t>
            </a:r>
            <a:endParaRPr lang="en-NZ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5576" y="5301208"/>
            <a:ext cx="4032448" cy="564083"/>
          </a:xfrm>
        </p:spPr>
        <p:txBody>
          <a:bodyPr anchor="b">
            <a:noAutofit/>
          </a:bodyPr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22E785-5248-4048-A330-3D8EACEBD47E}" type="datetime1">
              <a:rPr lang="en-NZ"/>
              <a:pPr>
                <a:defRPr/>
              </a:pPr>
              <a:t>22/08/2012</a:t>
            </a:fld>
            <a:endParaRPr lang="en-NZ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504951-617C-4C35-9FC8-7EA5C089DE3F}" type="slidenum">
              <a:rPr lang="en-NZ"/>
              <a:pPr>
                <a:defRPr/>
              </a:pPr>
              <a:t>‹#›</a:t>
            </a:fld>
            <a:endParaRPr lang="en-N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6"/>
          <p:cNvCxnSpPr/>
          <p:nvPr userDrawn="1"/>
        </p:nvCxnSpPr>
        <p:spPr>
          <a:xfrm>
            <a:off x="468313" y="1052513"/>
            <a:ext cx="8250237" cy="1587"/>
          </a:xfrm>
          <a:prstGeom prst="line">
            <a:avLst/>
          </a:prstGeom>
          <a:ln>
            <a:solidFill>
              <a:srgbClr val="7396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Picture 7" descr="KB_logo_CMYK_300.jpg"/>
          <p:cNvPicPr>
            <a:picLocks noChangeAspect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7956550" y="295275"/>
            <a:ext cx="763588" cy="763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800" baseline="0"/>
            </a:lvl1pPr>
          </a:lstStyle>
          <a:p>
            <a:r>
              <a:rPr lang="en-US" dirty="0" smtClean="0"/>
              <a:t>Click to edit Master title style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 dirty="0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934E98-2AF6-4973-A1CE-DB56514932E8}" type="datetime1">
              <a:rPr lang="en-NZ"/>
              <a:pPr>
                <a:defRPr/>
              </a:pPr>
              <a:t>22/08/2012</a:t>
            </a:fld>
            <a:endParaRPr lang="en-NZ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7EFF6F-97BD-499C-80D7-65420850BA8E}" type="slidenum">
              <a:rPr lang="en-NZ"/>
              <a:pPr>
                <a:defRPr/>
              </a:pPr>
              <a:t>‹#›</a:t>
            </a:fld>
            <a:endParaRPr lang="en-N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7"/>
          <p:cNvCxnSpPr/>
          <p:nvPr userDrawn="1"/>
        </p:nvCxnSpPr>
        <p:spPr>
          <a:xfrm>
            <a:off x="468313" y="1052513"/>
            <a:ext cx="8250237" cy="1587"/>
          </a:xfrm>
          <a:prstGeom prst="line">
            <a:avLst/>
          </a:prstGeom>
          <a:ln>
            <a:solidFill>
              <a:srgbClr val="7396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8" descr="KB_logo_CMYK_300.jpg"/>
          <p:cNvPicPr>
            <a:picLocks noChangeAspect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7956550" y="295275"/>
            <a:ext cx="763588" cy="763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MetaSerifOT-Bold" pitchFamily="50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F4C205-1D19-43F0-B07D-419CAF8381DA}" type="datetime1">
              <a:rPr lang="en-NZ"/>
              <a:pPr>
                <a:defRPr/>
              </a:pPr>
              <a:t>22/08/2012</a:t>
            </a:fld>
            <a:endParaRPr lang="en-NZ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en-NZ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4E3C99-867C-4AD5-815C-D000C6473FF0}" type="slidenum">
              <a:rPr lang="en-NZ"/>
              <a:pPr>
                <a:defRPr/>
              </a:pPr>
              <a:t>‹#›</a:t>
            </a:fld>
            <a:endParaRPr lang="en-N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11"/>
          <p:cNvCxnSpPr/>
          <p:nvPr userDrawn="1"/>
        </p:nvCxnSpPr>
        <p:spPr>
          <a:xfrm>
            <a:off x="468313" y="1052513"/>
            <a:ext cx="8250237" cy="1587"/>
          </a:xfrm>
          <a:prstGeom prst="line">
            <a:avLst/>
          </a:prstGeom>
          <a:ln>
            <a:solidFill>
              <a:srgbClr val="7396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Picture 12" descr="KB_logo_CMYK_300.jpg"/>
          <p:cNvPicPr>
            <a:picLocks noChangeAspect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7956550" y="295275"/>
            <a:ext cx="763588" cy="763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NZ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81376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348879"/>
            <a:ext cx="4040188" cy="377728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2"/>
            <a:ext cx="4041775" cy="81376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48881"/>
            <a:ext cx="4041775" cy="377728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 dirty="0"/>
          </a:p>
        </p:txBody>
      </p:sp>
      <p:sp>
        <p:nvSpPr>
          <p:cNvPr id="9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205C38-1B56-4F7B-8FDC-7ACD4C5A1C60}" type="datetime1">
              <a:rPr lang="en-NZ"/>
              <a:pPr>
                <a:defRPr/>
              </a:pPr>
              <a:t>22/08/2012</a:t>
            </a:fld>
            <a:endParaRPr lang="en-NZ"/>
          </a:p>
        </p:txBody>
      </p:sp>
      <p:sp>
        <p:nvSpPr>
          <p:cNvPr id="10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EF537F-A6C8-48B9-9AEC-1B46D933C91F}" type="slidenum">
              <a:rPr lang="en-NZ"/>
              <a:pPr>
                <a:defRPr/>
              </a:pPr>
              <a:t>‹#›</a:t>
            </a:fld>
            <a:endParaRPr lang="en-N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Straight Connector 5"/>
          <p:cNvCxnSpPr/>
          <p:nvPr userDrawn="1"/>
        </p:nvCxnSpPr>
        <p:spPr>
          <a:xfrm>
            <a:off x="468313" y="1052513"/>
            <a:ext cx="8250237" cy="1587"/>
          </a:xfrm>
          <a:prstGeom prst="line">
            <a:avLst/>
          </a:prstGeom>
          <a:ln>
            <a:solidFill>
              <a:srgbClr val="7396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Picture 6" descr="KB_logo_CMYK_300.jpg"/>
          <p:cNvPicPr>
            <a:picLocks noChangeAspect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7956550" y="295275"/>
            <a:ext cx="763588" cy="763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5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6FA13E-206E-4FEC-8EFB-A54431319F8A}" type="datetime1">
              <a:rPr lang="en-NZ"/>
              <a:pPr>
                <a:defRPr/>
              </a:pPr>
              <a:t>22/08/2012</a:t>
            </a:fld>
            <a:endParaRPr lang="en-NZ"/>
          </a:p>
        </p:txBody>
      </p:sp>
      <p:sp>
        <p:nvSpPr>
          <p:cNvPr id="6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en-NZ"/>
          </a:p>
        </p:txBody>
      </p:sp>
      <p:sp>
        <p:nvSpPr>
          <p:cNvPr id="7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622E04-624F-4895-9A8B-8FE85D0E1D16}" type="slidenum">
              <a:rPr lang="en-NZ"/>
              <a:pPr>
                <a:defRPr/>
              </a:pPr>
              <a:t>‹#›</a:t>
            </a:fld>
            <a:endParaRPr lang="en-N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body copy - colour">
    <p:bg>
      <p:bgPr>
        <a:solidFill>
          <a:srgbClr val="00793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5"/>
          <p:cNvCxnSpPr/>
          <p:nvPr userDrawn="1"/>
        </p:nvCxnSpPr>
        <p:spPr>
          <a:xfrm>
            <a:off x="468313" y="1052513"/>
            <a:ext cx="8250237" cy="1587"/>
          </a:xfrm>
          <a:prstGeom prst="line">
            <a:avLst/>
          </a:prstGeom>
          <a:ln>
            <a:solidFill>
              <a:srgbClr val="7396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Picture 6" descr="KB_logo_CMYK_300.jpg"/>
          <p:cNvPicPr>
            <a:picLocks noChangeAspect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7956550" y="295275"/>
            <a:ext cx="763588" cy="763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NZ" dirty="0"/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>
            <a:normAutofit/>
          </a:bodyPr>
          <a:lstStyle>
            <a:lvl1pPr>
              <a:buNone/>
              <a:defRPr sz="36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8A13CE-CA65-458C-8880-251B5C437DEC}" type="datetime1">
              <a:rPr lang="en-NZ"/>
              <a:pPr>
                <a:defRPr/>
              </a:pPr>
              <a:t>22/08/2012</a:t>
            </a:fld>
            <a:endParaRPr lang="en-NZ"/>
          </a:p>
        </p:txBody>
      </p:sp>
      <p:sp>
        <p:nvSpPr>
          <p:cNvPr id="7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4B34ED-B678-4F8F-8011-0B0E1AE5FC84}" type="slidenum">
              <a:rPr lang="en-NZ"/>
              <a:pPr>
                <a:defRPr/>
              </a:pPr>
              <a:t>‹#›</a:t>
            </a:fld>
            <a:endParaRPr lang="en-N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large copy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5"/>
          <p:cNvCxnSpPr/>
          <p:nvPr userDrawn="1"/>
        </p:nvCxnSpPr>
        <p:spPr>
          <a:xfrm>
            <a:off x="468313" y="1052513"/>
            <a:ext cx="8250237" cy="1587"/>
          </a:xfrm>
          <a:prstGeom prst="line">
            <a:avLst/>
          </a:prstGeom>
          <a:ln>
            <a:solidFill>
              <a:srgbClr val="7396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Picture 6" descr="KB_logo_CMYK_300.jpg"/>
          <p:cNvPicPr>
            <a:picLocks noChangeAspect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7956550" y="295275"/>
            <a:ext cx="763588" cy="763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66CC33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NZ" dirty="0"/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>
            <a:normAutofit/>
          </a:bodyPr>
          <a:lstStyle>
            <a:lvl1pPr>
              <a:buNone/>
              <a:defRPr sz="36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0918B6-6579-41BA-8B1F-ADA4A71101D6}" type="datetime1">
              <a:rPr lang="en-NZ"/>
              <a:pPr>
                <a:defRPr/>
              </a:pPr>
              <a:t>22/08/2012</a:t>
            </a:fld>
            <a:endParaRPr lang="en-NZ"/>
          </a:p>
        </p:txBody>
      </p:sp>
      <p:sp>
        <p:nvSpPr>
          <p:cNvPr id="7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2B955F-B18A-4EED-9208-2B37C73168EA}" type="slidenum">
              <a:rPr lang="en-NZ"/>
              <a:pPr>
                <a:defRPr/>
              </a:pPr>
              <a:t>‹#›</a:t>
            </a:fld>
            <a:endParaRPr lang="en-N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imager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9"/>
          <p:cNvSpPr/>
          <p:nvPr userDrawn="1"/>
        </p:nvSpPr>
        <p:spPr>
          <a:xfrm>
            <a:off x="4986338" y="5157788"/>
            <a:ext cx="1454150" cy="1260475"/>
          </a:xfrm>
          <a:prstGeom prst="rect">
            <a:avLst/>
          </a:prstGeom>
          <a:solidFill>
            <a:srgbClr val="53682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NZ"/>
          </a:p>
        </p:txBody>
      </p:sp>
      <p:sp>
        <p:nvSpPr>
          <p:cNvPr id="6" name="Rectangle 10"/>
          <p:cNvSpPr/>
          <p:nvPr userDrawn="1"/>
        </p:nvSpPr>
        <p:spPr>
          <a:xfrm>
            <a:off x="4354513" y="4467225"/>
            <a:ext cx="635000" cy="684213"/>
          </a:xfrm>
          <a:prstGeom prst="rect">
            <a:avLst/>
          </a:prstGeom>
          <a:solidFill>
            <a:srgbClr val="7AB8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NZ"/>
          </a:p>
        </p:txBody>
      </p:sp>
      <p:cxnSp>
        <p:nvCxnSpPr>
          <p:cNvPr id="7" name="Straight Connector 12"/>
          <p:cNvCxnSpPr/>
          <p:nvPr userDrawn="1"/>
        </p:nvCxnSpPr>
        <p:spPr>
          <a:xfrm>
            <a:off x="468313" y="1052513"/>
            <a:ext cx="8250237" cy="1587"/>
          </a:xfrm>
          <a:prstGeom prst="line">
            <a:avLst/>
          </a:prstGeom>
          <a:ln>
            <a:solidFill>
              <a:srgbClr val="7396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13" descr="KB_logo_CMYK_300.jpg"/>
          <p:cNvPicPr>
            <a:picLocks noChangeAspect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7956550" y="295275"/>
            <a:ext cx="763588" cy="763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Content Placeholder 2"/>
          <p:cNvSpPr>
            <a:spLocks noGrp="1"/>
          </p:cNvSpPr>
          <p:nvPr>
            <p:ph sz="half" idx="1"/>
          </p:nvPr>
        </p:nvSpPr>
        <p:spPr>
          <a:xfrm>
            <a:off x="642258" y="1577975"/>
            <a:ext cx="3529149" cy="4735739"/>
          </a:xfrm>
          <a:prstGeom prst="rect">
            <a:avLst/>
          </a:prstGeom>
        </p:spPr>
        <p:txBody>
          <a:bodyPr/>
          <a:lstStyle>
            <a:lvl1pPr>
              <a:buClr>
                <a:schemeClr val="bg1">
                  <a:lumMod val="50000"/>
                </a:schemeClr>
              </a:buClr>
              <a:buFont typeface="Arial" pitchFamily="34" charset="0"/>
              <a:buChar char="•"/>
              <a:defRPr sz="2000">
                <a:solidFill>
                  <a:schemeClr val="bg1">
                    <a:lumMod val="50000"/>
                  </a:schemeClr>
                </a:solidFill>
                <a:latin typeface="MetaSerifOT-Book" pitchFamily="50" charset="0"/>
              </a:defRPr>
            </a:lvl1pPr>
            <a:lvl2pPr>
              <a:buClr>
                <a:schemeClr val="bg1">
                  <a:lumMod val="50000"/>
                </a:schemeClr>
              </a:buClr>
              <a:buFont typeface="Arial" pitchFamily="34" charset="0"/>
              <a:buChar char="•"/>
              <a:defRPr sz="1800">
                <a:solidFill>
                  <a:schemeClr val="bg1">
                    <a:lumMod val="50000"/>
                  </a:schemeClr>
                </a:solidFill>
                <a:latin typeface="MetaSerifOT-Book" pitchFamily="50" charset="0"/>
              </a:defRPr>
            </a:lvl2pPr>
            <a:lvl3pPr>
              <a:buClr>
                <a:schemeClr val="bg1">
                  <a:lumMod val="50000"/>
                </a:schemeClr>
              </a:buClr>
              <a:buFont typeface="Arial" pitchFamily="34" charset="0"/>
              <a:buChar char="•"/>
              <a:defRPr sz="1600">
                <a:solidFill>
                  <a:schemeClr val="bg1">
                    <a:lumMod val="50000"/>
                  </a:schemeClr>
                </a:solidFill>
                <a:latin typeface="MetaSerifOT-Book" pitchFamily="50" charset="0"/>
              </a:defRPr>
            </a:lvl3pPr>
            <a:lvl4pPr>
              <a:buClr>
                <a:schemeClr val="bg1">
                  <a:lumMod val="50000"/>
                </a:schemeClr>
              </a:buClr>
              <a:buFont typeface="Arial" pitchFamily="34" charset="0"/>
              <a:buChar char="•"/>
              <a:defRPr sz="1400">
                <a:solidFill>
                  <a:schemeClr val="bg1">
                    <a:lumMod val="50000"/>
                  </a:schemeClr>
                </a:solidFill>
                <a:latin typeface="MetaSerifOT-Book" pitchFamily="50" charset="0"/>
              </a:defRPr>
            </a:lvl4pPr>
            <a:lvl5pPr>
              <a:buClr>
                <a:schemeClr val="bg1">
                  <a:lumMod val="50000"/>
                </a:schemeClr>
              </a:buClr>
              <a:buFont typeface="Arial" pitchFamily="34" charset="0"/>
              <a:buChar char="•"/>
              <a:defRPr sz="1200">
                <a:solidFill>
                  <a:schemeClr val="bg1">
                    <a:lumMod val="50000"/>
                  </a:schemeClr>
                </a:solidFill>
                <a:latin typeface="MetaSerifOT-Book" pitchFamily="50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 dirty="0"/>
          </a:p>
        </p:txBody>
      </p:sp>
      <p:sp>
        <p:nvSpPr>
          <p:cNvPr id="9" name="Content Placeholder 2"/>
          <p:cNvSpPr>
            <a:spLocks noGrp="1"/>
          </p:cNvSpPr>
          <p:nvPr>
            <p:ph sz="half" idx="13"/>
          </p:nvPr>
        </p:nvSpPr>
        <p:spPr>
          <a:xfrm>
            <a:off x="4981303" y="1573621"/>
            <a:ext cx="3347720" cy="3583571"/>
          </a:xfrm>
          <a:prstGeom prst="rect">
            <a:avLst/>
          </a:prstGeom>
          <a:solidFill>
            <a:srgbClr val="A5D867"/>
          </a:solidFill>
        </p:spPr>
        <p:txBody>
          <a:bodyPr/>
          <a:lstStyle>
            <a:lvl1pPr>
              <a:buClr>
                <a:srgbClr val="68CC33"/>
              </a:buClr>
              <a:buNone/>
              <a:defRPr sz="2800"/>
            </a:lvl1pPr>
            <a:lvl2pPr>
              <a:buClr>
                <a:srgbClr val="68CC33"/>
              </a:buClr>
              <a:buFont typeface="Courier New" pitchFamily="49" charset="0"/>
              <a:buChar char="o"/>
              <a:defRPr sz="2400"/>
            </a:lvl2pPr>
            <a:lvl3pPr>
              <a:buClr>
                <a:srgbClr val="68CC33"/>
              </a:buClr>
              <a:buFont typeface="Wingdings" pitchFamily="2" charset="2"/>
              <a:buChar char="§"/>
              <a:defRPr sz="2000"/>
            </a:lvl3pPr>
            <a:lvl4pPr>
              <a:buClr>
                <a:srgbClr val="68CC33"/>
              </a:buClr>
              <a:buFont typeface="Wingdings" pitchFamily="2" charset="2"/>
              <a:buChar char="Ø"/>
              <a:defRPr sz="1800"/>
            </a:lvl4pPr>
            <a:lvl5pPr>
              <a:buClr>
                <a:srgbClr val="68CC33"/>
              </a:buClr>
              <a:buFont typeface="Arial" pitchFamily="34" charset="0"/>
              <a:buChar char="•"/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11" name="Date Placeholder 4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ECB11D-2490-40D3-9543-4E40B893316D}" type="datetime1">
              <a:rPr lang="en-NZ"/>
              <a:pPr>
                <a:defRPr/>
              </a:pPr>
              <a:t>22/08/2012</a:t>
            </a:fld>
            <a:endParaRPr lang="en-NZ"/>
          </a:p>
        </p:txBody>
      </p:sp>
      <p:sp>
        <p:nvSpPr>
          <p:cNvPr id="13" name="Slide Number Placeholder 6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542419-6D6D-4D1E-853E-5516BA67451D}" type="slidenum">
              <a:rPr lang="en-NZ"/>
              <a:pPr>
                <a:defRPr/>
              </a:pPr>
              <a:t>‹#›</a:t>
            </a:fld>
            <a:endParaRPr lang="en-N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NZ" dirty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3220578F-60CE-4846-8DB4-B608D0EC9054}" type="datetime1">
              <a:rPr lang="en-NZ"/>
              <a:pPr>
                <a:defRPr/>
              </a:pPr>
              <a:t>22/08/2012</a:t>
            </a:fld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4D507FAC-A0EF-445C-BBCC-9949B08A6219}" type="slidenum">
              <a:rPr lang="en-NZ"/>
              <a:pPr>
                <a:defRPr/>
              </a:pPr>
              <a:t>‹#›</a:t>
            </a:fld>
            <a:endParaRPr lang="en-NZ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61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</p:sldLayoutIdLst>
  <p:hf hdr="0" dt="0"/>
  <p:txStyles>
    <p:titleStyle>
      <a:lvl1pPr algn="l" rtl="0" fontAlgn="base">
        <a:spcBef>
          <a:spcPct val="0"/>
        </a:spcBef>
        <a:spcAft>
          <a:spcPct val="0"/>
        </a:spcAft>
        <a:defRPr sz="2800" kern="1200" spc="40">
          <a:solidFill>
            <a:srgbClr val="66CC33"/>
          </a:solidFill>
          <a:latin typeface="MetaSerifOT-Bold" pitchFamily="50" charset="0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800">
          <a:solidFill>
            <a:srgbClr val="66CC33"/>
          </a:solidFill>
          <a:latin typeface="MetaSerifOT-Bold"/>
        </a:defRPr>
      </a:lvl2pPr>
      <a:lvl3pPr algn="l" rtl="0" fontAlgn="base">
        <a:spcBef>
          <a:spcPct val="0"/>
        </a:spcBef>
        <a:spcAft>
          <a:spcPct val="0"/>
        </a:spcAft>
        <a:defRPr sz="2800">
          <a:solidFill>
            <a:srgbClr val="66CC33"/>
          </a:solidFill>
          <a:latin typeface="MetaSerifOT-Bold"/>
        </a:defRPr>
      </a:lvl3pPr>
      <a:lvl4pPr algn="l" rtl="0" fontAlgn="base">
        <a:spcBef>
          <a:spcPct val="0"/>
        </a:spcBef>
        <a:spcAft>
          <a:spcPct val="0"/>
        </a:spcAft>
        <a:defRPr sz="2800">
          <a:solidFill>
            <a:srgbClr val="66CC33"/>
          </a:solidFill>
          <a:latin typeface="MetaSerifOT-Bold"/>
        </a:defRPr>
      </a:lvl4pPr>
      <a:lvl5pPr algn="l" rtl="0" fontAlgn="base">
        <a:spcBef>
          <a:spcPct val="0"/>
        </a:spcBef>
        <a:spcAft>
          <a:spcPct val="0"/>
        </a:spcAft>
        <a:defRPr sz="2800">
          <a:solidFill>
            <a:srgbClr val="66CC33"/>
          </a:solidFill>
          <a:latin typeface="MetaSerifOT-Bold"/>
        </a:defRPr>
      </a:lvl5pPr>
      <a:lvl6pPr marL="457200" algn="l" rtl="0" fontAlgn="base">
        <a:spcBef>
          <a:spcPct val="0"/>
        </a:spcBef>
        <a:spcAft>
          <a:spcPct val="0"/>
        </a:spcAft>
        <a:defRPr sz="2800">
          <a:solidFill>
            <a:srgbClr val="66CC33"/>
          </a:solidFill>
          <a:latin typeface="MetaSerifOT-Bold"/>
        </a:defRPr>
      </a:lvl6pPr>
      <a:lvl7pPr marL="914400" algn="l" rtl="0" fontAlgn="base">
        <a:spcBef>
          <a:spcPct val="0"/>
        </a:spcBef>
        <a:spcAft>
          <a:spcPct val="0"/>
        </a:spcAft>
        <a:defRPr sz="2800">
          <a:solidFill>
            <a:srgbClr val="66CC33"/>
          </a:solidFill>
          <a:latin typeface="MetaSerifOT-Bold"/>
        </a:defRPr>
      </a:lvl7pPr>
      <a:lvl8pPr marL="1371600" algn="l" rtl="0" fontAlgn="base">
        <a:spcBef>
          <a:spcPct val="0"/>
        </a:spcBef>
        <a:spcAft>
          <a:spcPct val="0"/>
        </a:spcAft>
        <a:defRPr sz="2800">
          <a:solidFill>
            <a:srgbClr val="66CC33"/>
          </a:solidFill>
          <a:latin typeface="MetaSerifOT-Bold"/>
        </a:defRPr>
      </a:lvl8pPr>
      <a:lvl9pPr marL="1828800" algn="l" rtl="0" fontAlgn="base">
        <a:spcBef>
          <a:spcPct val="0"/>
        </a:spcBef>
        <a:spcAft>
          <a:spcPct val="0"/>
        </a:spcAft>
        <a:defRPr sz="2800">
          <a:solidFill>
            <a:srgbClr val="66CC33"/>
          </a:solidFill>
          <a:latin typeface="MetaSerifOT-Bold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rgbClr val="7F7F7F"/>
          </a:solidFill>
          <a:latin typeface="MetaSerifOT-Book" pitchFamily="50" charset="0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200" kern="1200">
          <a:solidFill>
            <a:srgbClr val="7F7F7F"/>
          </a:solidFill>
          <a:latin typeface="MetaSerifOT-Book" pitchFamily="50" charset="0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000" kern="1200">
          <a:solidFill>
            <a:srgbClr val="7F7F7F"/>
          </a:solidFill>
          <a:latin typeface="MetaSerifOT-Book" pitchFamily="50" charset="0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kern="1200">
          <a:solidFill>
            <a:srgbClr val="7F7F7F"/>
          </a:solidFill>
          <a:latin typeface="MetaSerifOT-Book" pitchFamily="50" charset="0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1600" kern="1200">
          <a:solidFill>
            <a:srgbClr val="7F7F7F"/>
          </a:solidFill>
          <a:latin typeface="MetaSerifOT-Book" pitchFamily="50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68313" y="2565400"/>
            <a:ext cx="4676775" cy="3095625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NZ" dirty="0" smtClean="0"/>
              <a:t>MEDIA BRIEFING </a:t>
            </a:r>
            <a:endParaRPr lang="en-NZ" dirty="0"/>
          </a:p>
        </p:txBody>
      </p:sp>
      <p:sp>
        <p:nvSpPr>
          <p:cNvPr id="14338" name="Subtitle 2"/>
          <p:cNvSpPr>
            <a:spLocks noGrp="1"/>
          </p:cNvSpPr>
          <p:nvPr>
            <p:ph type="subTitle" idx="1"/>
          </p:nvPr>
        </p:nvSpPr>
        <p:spPr>
          <a:xfrm>
            <a:off x="468313" y="5805488"/>
            <a:ext cx="8280400" cy="503237"/>
          </a:xfrm>
        </p:spPr>
        <p:txBody>
          <a:bodyPr/>
          <a:lstStyle/>
          <a:p>
            <a:r>
              <a:rPr lang="en-NZ" smtClean="0">
                <a:latin typeface="MetaSerifOT-Book"/>
              </a:rPr>
              <a:t>Financial Results – 30 June 2012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NZ" dirty="0" smtClean="0"/>
              <a:t>Financial Performance (key ratios)</a:t>
            </a:r>
            <a:endParaRPr lang="en-NZ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1187450" y="1341438"/>
          <a:ext cx="6192838" cy="4327525"/>
        </p:xfrm>
        <a:graphic>
          <a:graphicData uri="http://schemas.openxmlformats.org/drawingml/2006/table">
            <a:tbl>
              <a:tblPr/>
              <a:tblGrid>
                <a:gridCol w="4032448"/>
                <a:gridCol w="216024"/>
                <a:gridCol w="936104"/>
                <a:gridCol w="1008112"/>
              </a:tblGrid>
              <a:tr h="466180">
                <a:tc>
                  <a:txBody>
                    <a:bodyPr/>
                    <a:lstStyle/>
                    <a:p>
                      <a:pPr algn="l" fontAlgn="b"/>
                      <a:r>
                        <a:rPr lang="en-NZ" sz="1200" b="1" i="0" u="none" strike="noStrike" dirty="0">
                          <a:latin typeface="MetaSerifOT-Book" pitchFamily="50" charset="0"/>
                        </a:rPr>
                        <a:t>Ratios in percentage terms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NZ" sz="1200" b="0" i="0" u="none" strike="noStrike">
                          <a:latin typeface="MetaSerifOT-Book" pitchFamily="50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1200" b="1" i="0" u="none" strike="noStrike" dirty="0" smtClean="0">
                          <a:latin typeface="MetaSerifOT-Book" pitchFamily="50" charset="0"/>
                        </a:rPr>
                        <a:t>30 June 2012</a:t>
                      </a:r>
                      <a:endParaRPr lang="en-NZ" sz="1200" b="1" i="0" u="none" strike="noStrike" dirty="0">
                        <a:latin typeface="MetaSerifOT-Book" pitchFamily="50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1200" b="1" i="0" u="none" strike="noStrike" dirty="0" smtClean="0">
                          <a:latin typeface="MetaSerifOT-Book" pitchFamily="50" charset="0"/>
                        </a:rPr>
                        <a:t>30 June</a:t>
                      </a:r>
                      <a:r>
                        <a:rPr lang="en-NZ" sz="1200" b="1" i="0" u="none" strike="noStrike" baseline="0" dirty="0" smtClean="0">
                          <a:latin typeface="MetaSerifOT-Book" pitchFamily="50" charset="0"/>
                        </a:rPr>
                        <a:t> 20</a:t>
                      </a:r>
                      <a:r>
                        <a:rPr lang="en-NZ" sz="1200" b="1" i="0" u="none" strike="noStrike" dirty="0" smtClean="0">
                          <a:latin typeface="MetaSerifOT-Book" pitchFamily="50" charset="0"/>
                        </a:rPr>
                        <a:t>11</a:t>
                      </a:r>
                      <a:endParaRPr lang="en-NZ" sz="1200" b="1" i="0" u="none" strike="noStrike" dirty="0">
                        <a:latin typeface="MetaSerifOT-Book" pitchFamily="50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1082">
                <a:tc>
                  <a:txBody>
                    <a:bodyPr/>
                    <a:lstStyle/>
                    <a:p>
                      <a:pPr algn="l" fontAlgn="b"/>
                      <a:endParaRPr lang="en-NZ" sz="1200" b="0" i="0" u="none" strike="noStrike" dirty="0">
                        <a:latin typeface="MetaSerifOT-Book" pitchFamily="50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1200" b="0" i="0" u="none" strike="noStrike">
                        <a:latin typeface="MetaSerifOT-Book" pitchFamily="50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NZ" sz="1200" b="0" i="0" u="none" strike="noStrike" dirty="0">
                        <a:latin typeface="MetaSerifOT-Book" pitchFamily="50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NZ" sz="1200" b="0" i="0" u="none" strike="noStrike">
                        <a:latin typeface="MetaSerifOT-Book" pitchFamily="50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311082">
                <a:tc>
                  <a:txBody>
                    <a:bodyPr/>
                    <a:lstStyle/>
                    <a:p>
                      <a:pPr algn="l" fontAlgn="b"/>
                      <a:r>
                        <a:rPr lang="en-NZ" sz="1200" b="1" i="0" u="none" strike="noStrike" dirty="0">
                          <a:latin typeface="MetaSerifOT-Book" pitchFamily="50" charset="0"/>
                        </a:rPr>
                        <a:t>Profitability measures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1200" b="0" i="0" u="none" strike="noStrike">
                        <a:latin typeface="MetaSerifOT-Book" pitchFamily="50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NZ" sz="1200" b="0" i="0" u="none" strike="noStrike" dirty="0">
                        <a:latin typeface="MetaSerifOT-Book" pitchFamily="50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NZ" sz="1200" b="0" i="0" u="none" strike="noStrike">
                        <a:latin typeface="MetaSerifOT-Book" pitchFamily="50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11082">
                <a:tc>
                  <a:txBody>
                    <a:bodyPr/>
                    <a:lstStyle/>
                    <a:p>
                      <a:pPr algn="l" fontAlgn="b"/>
                      <a:r>
                        <a:rPr lang="en-NZ" sz="1200" b="0" i="0" u="none" strike="noStrike" dirty="0">
                          <a:latin typeface="MetaSerifOT-Book" pitchFamily="50" charset="0"/>
                        </a:rPr>
                        <a:t>Net interest inc./</a:t>
                      </a:r>
                      <a:r>
                        <a:rPr lang="en-NZ" sz="1200" b="0" i="0" u="none" strike="noStrike" dirty="0" smtClean="0">
                          <a:latin typeface="MetaSerifOT-Book" pitchFamily="50" charset="0"/>
                        </a:rPr>
                        <a:t>average total </a:t>
                      </a:r>
                      <a:r>
                        <a:rPr lang="en-NZ" sz="1200" b="0" i="0" u="none" strike="noStrike" dirty="0">
                          <a:latin typeface="MetaSerifOT-Book" pitchFamily="50" charset="0"/>
                        </a:rPr>
                        <a:t>assets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1200" b="0" i="0" u="none" strike="noStrike">
                        <a:latin typeface="MetaSerifOT-Book" pitchFamily="50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1200" b="0" i="0" u="none" strike="noStrike" dirty="0" smtClean="0">
                          <a:latin typeface="MetaSerifOT-Book" pitchFamily="50" charset="0"/>
                        </a:rPr>
                        <a:t>1.8%</a:t>
                      </a:r>
                      <a:endParaRPr lang="en-NZ" sz="1200" b="0" i="0" u="none" strike="noStrike" dirty="0">
                        <a:latin typeface="MetaSerifOT-Book" pitchFamily="50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1200" b="0" i="0" u="none" strike="noStrike" dirty="0" smtClean="0">
                          <a:latin typeface="MetaSerifOT-Book" pitchFamily="50" charset="0"/>
                        </a:rPr>
                        <a:t>1.5%</a:t>
                      </a:r>
                      <a:endParaRPr lang="en-NZ" sz="1200" b="0" i="0" u="none" strike="noStrike" dirty="0">
                        <a:latin typeface="MetaSerifOT-Book" pitchFamily="50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11082">
                <a:tc>
                  <a:txBody>
                    <a:bodyPr/>
                    <a:lstStyle/>
                    <a:p>
                      <a:pPr algn="l" fontAlgn="b"/>
                      <a:r>
                        <a:rPr lang="en-NZ" sz="1200" b="0" i="0" u="none" strike="noStrike" dirty="0">
                          <a:latin typeface="MetaSerifOT-Book" pitchFamily="50" charset="0"/>
                        </a:rPr>
                        <a:t>Net profit after tax/avg shareholder's </a:t>
                      </a:r>
                      <a:r>
                        <a:rPr lang="en-NZ" sz="1200" b="0" i="0" u="none" strike="noStrike" dirty="0" smtClean="0">
                          <a:latin typeface="MetaSerifOT-Book" pitchFamily="50" charset="0"/>
                        </a:rPr>
                        <a:t>funds </a:t>
                      </a:r>
                      <a:endParaRPr lang="en-NZ" sz="1200" b="0" i="0" u="none" strike="noStrike" dirty="0">
                        <a:latin typeface="MetaSerifOT-Book" pitchFamily="50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1200" b="0" i="0" u="none" strike="noStrike">
                        <a:latin typeface="MetaSerifOT-Book" pitchFamily="50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1200" b="0" i="0" u="none" strike="noStrike" dirty="0" smtClean="0">
                          <a:latin typeface="MetaSerifOT-Book" pitchFamily="50" charset="0"/>
                        </a:rPr>
                        <a:t>11.7%</a:t>
                      </a:r>
                      <a:endParaRPr lang="en-NZ" sz="1200" b="0" i="0" u="none" strike="noStrike" dirty="0">
                        <a:latin typeface="MetaSerifOT-Book" pitchFamily="50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1200" b="0" i="0" u="none" strike="noStrike" dirty="0" smtClean="0">
                          <a:latin typeface="MetaSerifOT-Book" pitchFamily="50" charset="0"/>
                        </a:rPr>
                        <a:t>3.5%</a:t>
                      </a:r>
                      <a:endParaRPr lang="en-NZ" sz="1200" b="0" i="0" u="none" strike="noStrike" dirty="0">
                        <a:latin typeface="MetaSerifOT-Book" pitchFamily="50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11082">
                <a:tc>
                  <a:txBody>
                    <a:bodyPr/>
                    <a:lstStyle/>
                    <a:p>
                      <a:pPr algn="l" fontAlgn="b"/>
                      <a:endParaRPr lang="en-NZ" sz="1200" b="0" i="0" u="none" strike="noStrike" dirty="0">
                        <a:latin typeface="MetaSerifOT-Book" pitchFamily="50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1200" b="0" i="0" u="none" strike="noStrike">
                        <a:latin typeface="MetaSerifOT-Book" pitchFamily="50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NZ" sz="1200" b="0" i="0" u="none" strike="noStrike" dirty="0">
                        <a:latin typeface="MetaSerifOT-Book" pitchFamily="50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NZ" sz="1200" b="0" i="0" u="none" strike="noStrike" dirty="0">
                        <a:latin typeface="MetaSerifOT-Book" pitchFamily="50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11082">
                <a:tc>
                  <a:txBody>
                    <a:bodyPr/>
                    <a:lstStyle/>
                    <a:p>
                      <a:pPr algn="l" fontAlgn="b"/>
                      <a:r>
                        <a:rPr lang="en-NZ" sz="1200" b="1" i="0" u="none" strike="noStrike" dirty="0">
                          <a:latin typeface="MetaSerifOT-Book" pitchFamily="50" charset="0"/>
                        </a:rPr>
                        <a:t>Efficiency measures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1200" b="0" i="0" u="none" strike="noStrike">
                        <a:latin typeface="MetaSerifOT-Book" pitchFamily="50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NZ" sz="1200" b="0" i="0" u="none" strike="noStrike" dirty="0">
                        <a:latin typeface="MetaSerifOT-Book" pitchFamily="50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NZ" sz="1200" b="0" i="0" u="none" strike="noStrike" dirty="0">
                        <a:latin typeface="MetaSerifOT-Book" pitchFamily="50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11082">
                <a:tc>
                  <a:txBody>
                    <a:bodyPr/>
                    <a:lstStyle/>
                    <a:p>
                      <a:pPr algn="l" fontAlgn="b"/>
                      <a:r>
                        <a:rPr lang="en-NZ" sz="1200" b="0" i="0" u="none" strike="noStrike" dirty="0">
                          <a:latin typeface="MetaSerifOT-Book" pitchFamily="50" charset="0"/>
                        </a:rPr>
                        <a:t>Operating expenses/total </a:t>
                      </a:r>
                      <a:r>
                        <a:rPr lang="en-NZ" sz="1200" b="0" i="0" u="none" strike="noStrike" dirty="0" smtClean="0">
                          <a:latin typeface="MetaSerifOT-Book" pitchFamily="50" charset="0"/>
                        </a:rPr>
                        <a:t>income </a:t>
                      </a:r>
                      <a:endParaRPr lang="en-NZ" sz="1200" b="0" i="0" u="none" strike="noStrike" dirty="0">
                        <a:latin typeface="MetaSerifOT-Book" pitchFamily="50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1200" b="0" i="0" u="none" strike="noStrike">
                        <a:latin typeface="MetaSerifOT-Book" pitchFamily="50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1200" b="0" i="0" u="none" strike="noStrike" dirty="0" smtClean="0">
                          <a:latin typeface="MetaSerifOT-Book" pitchFamily="50" charset="0"/>
                        </a:rPr>
                        <a:t>65.1%</a:t>
                      </a:r>
                      <a:endParaRPr lang="en-NZ" sz="1200" b="0" i="0" u="none" strike="noStrike" dirty="0">
                        <a:latin typeface="MetaSerifOT-Book" pitchFamily="50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1200" b="0" i="0" u="none" strike="noStrike" dirty="0" smtClean="0">
                          <a:latin typeface="MetaSerifOT-Book" pitchFamily="50" charset="0"/>
                        </a:rPr>
                        <a:t>68.5%</a:t>
                      </a:r>
                      <a:endParaRPr lang="en-NZ" sz="1200" b="0" i="0" u="none" strike="noStrike" dirty="0">
                        <a:latin typeface="MetaSerifOT-Book" pitchFamily="50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11082">
                <a:tc>
                  <a:txBody>
                    <a:bodyPr/>
                    <a:lstStyle/>
                    <a:p>
                      <a:pPr algn="l" fontAlgn="b"/>
                      <a:r>
                        <a:rPr lang="en-NZ" sz="1200" b="0" i="0" u="none" strike="noStrike" dirty="0">
                          <a:latin typeface="MetaSerifOT-Book" pitchFamily="50" charset="0"/>
                        </a:rPr>
                        <a:t>Operating </a:t>
                      </a:r>
                      <a:r>
                        <a:rPr lang="en-NZ" sz="1200" b="0" i="0" u="none" strike="noStrike" dirty="0" smtClean="0">
                          <a:latin typeface="MetaSerifOT-Book" pitchFamily="50" charset="0"/>
                        </a:rPr>
                        <a:t>expenses/average </a:t>
                      </a:r>
                      <a:r>
                        <a:rPr lang="en-NZ" sz="1200" b="0" i="0" u="none" strike="noStrike" dirty="0">
                          <a:latin typeface="MetaSerifOT-Book" pitchFamily="50" charset="0"/>
                        </a:rPr>
                        <a:t>total assets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1200" b="0" i="0" u="none" strike="noStrike">
                        <a:latin typeface="MetaSerifOT-Book" pitchFamily="50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1200" b="0" i="0" u="none" strike="noStrike" dirty="0">
                          <a:latin typeface="MetaSerifOT-Book" pitchFamily="50" charset="0"/>
                        </a:rPr>
                        <a:t>1.9%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1200" b="0" i="0" u="none" strike="noStrike" dirty="0" smtClean="0">
                          <a:latin typeface="MetaSerifOT-Book" pitchFamily="50" charset="0"/>
                        </a:rPr>
                        <a:t>1.9%</a:t>
                      </a:r>
                      <a:endParaRPr lang="en-NZ" sz="1200" b="0" i="0" u="none" strike="noStrike" dirty="0">
                        <a:latin typeface="MetaSerifOT-Book" pitchFamily="50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11082">
                <a:tc>
                  <a:txBody>
                    <a:bodyPr/>
                    <a:lstStyle/>
                    <a:p>
                      <a:pPr algn="l" fontAlgn="b"/>
                      <a:endParaRPr lang="en-NZ" sz="1200" b="0" i="0" u="none" strike="noStrike" dirty="0">
                        <a:latin typeface="MetaSerifOT-Book" pitchFamily="50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1200" b="0" i="0" u="none" strike="noStrike">
                        <a:latin typeface="MetaSerifOT-Book" pitchFamily="50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NZ" sz="1200" b="0" i="0" u="none" strike="noStrike" dirty="0">
                        <a:latin typeface="MetaSerifOT-Book" pitchFamily="50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NZ" sz="1200" b="0" i="0" u="none" strike="noStrike" dirty="0">
                        <a:latin typeface="MetaSerifOT-Book" pitchFamily="50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11082">
                <a:tc>
                  <a:txBody>
                    <a:bodyPr/>
                    <a:lstStyle/>
                    <a:p>
                      <a:pPr algn="l" fontAlgn="b"/>
                      <a:r>
                        <a:rPr lang="en-NZ" sz="1200" b="1" i="0" u="none" strike="noStrike" dirty="0" smtClean="0">
                          <a:latin typeface="MetaSerifOT-Book" pitchFamily="50" charset="0"/>
                        </a:rPr>
                        <a:t>Capital ratios</a:t>
                      </a:r>
                      <a:endParaRPr lang="en-NZ" sz="1200" b="1" i="0" u="none" strike="noStrike" dirty="0">
                        <a:latin typeface="MetaSerifOT-Book" pitchFamily="50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1200" b="0" i="0" u="none" strike="noStrike" dirty="0">
                        <a:latin typeface="MetaSerifOT-Book" pitchFamily="50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NZ" sz="1200" b="0" i="0" u="none" strike="noStrike" dirty="0">
                        <a:latin typeface="MetaSerifOT-Book" pitchFamily="50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NZ" sz="1200" b="0" i="0" u="none" strike="noStrike" dirty="0">
                        <a:latin typeface="MetaSerifOT-Book" pitchFamily="50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11082">
                <a:tc>
                  <a:txBody>
                    <a:bodyPr/>
                    <a:lstStyle/>
                    <a:p>
                      <a:pPr algn="l" fontAlgn="b"/>
                      <a:r>
                        <a:rPr lang="en-NZ" sz="1200" b="0" i="0" u="none" strike="noStrike" dirty="0" smtClean="0">
                          <a:latin typeface="MetaSerifOT-Book" pitchFamily="50" charset="0"/>
                        </a:rPr>
                        <a:t>Total capital ratio</a:t>
                      </a:r>
                      <a:r>
                        <a:rPr lang="en-NZ" sz="1200" b="0" i="0" u="none" strike="noStrike" baseline="0" dirty="0" smtClean="0">
                          <a:latin typeface="MetaSerifOT-Book" pitchFamily="50" charset="0"/>
                        </a:rPr>
                        <a:t> (Pillar 1)</a:t>
                      </a:r>
                      <a:endParaRPr lang="en-NZ" sz="1200" b="0" i="0" u="none" strike="noStrike" dirty="0">
                        <a:latin typeface="MetaSerifOT-Book" pitchFamily="50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1200" b="0" i="0" u="none" strike="noStrike">
                        <a:latin typeface="MetaSerifOT-Book" pitchFamily="50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1200" b="0" i="0" u="none" strike="noStrike" dirty="0">
                          <a:latin typeface="MetaSerifOT-Book" pitchFamily="50" charset="0"/>
                        </a:rPr>
                        <a:t>     </a:t>
                      </a:r>
                      <a:r>
                        <a:rPr lang="en-NZ" sz="1200" b="0" i="0" u="none" strike="noStrike" dirty="0" smtClean="0">
                          <a:latin typeface="MetaSerifOT-Book" pitchFamily="50" charset="0"/>
                        </a:rPr>
                        <a:t>11.3%</a:t>
                      </a:r>
                      <a:endParaRPr lang="en-NZ" sz="1200" b="0" i="0" u="none" strike="noStrike" dirty="0">
                        <a:latin typeface="MetaSerifOT-Book" pitchFamily="50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1200" b="0" i="0" u="none" strike="noStrike" dirty="0">
                          <a:latin typeface="MetaSerifOT-Book" pitchFamily="50" charset="0"/>
                        </a:rPr>
                        <a:t>     </a:t>
                      </a:r>
                      <a:r>
                        <a:rPr lang="en-NZ" sz="1200" b="0" i="0" u="none" strike="noStrike" dirty="0" smtClean="0">
                          <a:latin typeface="MetaSerifOT-Book" pitchFamily="50" charset="0"/>
                        </a:rPr>
                        <a:t>11.0% </a:t>
                      </a:r>
                      <a:endParaRPr lang="en-NZ" sz="1200" b="0" i="0" u="none" strike="noStrike" dirty="0">
                        <a:latin typeface="MetaSerifOT-Book" pitchFamily="50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11082">
                <a:tc>
                  <a:txBody>
                    <a:bodyPr/>
                    <a:lstStyle/>
                    <a:p>
                      <a:pPr algn="l" fontAlgn="b"/>
                      <a:endParaRPr lang="en-NZ" sz="1200" b="0" i="0" u="none" strike="noStrike" dirty="0">
                        <a:latin typeface="MetaSerifOT-Book" pitchFamily="50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1200" b="0" i="0" u="none" strike="noStrike" dirty="0">
                        <a:latin typeface="MetaSerifOT-Book" pitchFamily="50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NZ" sz="1200" b="0" i="0" u="none" strike="noStrike" dirty="0">
                        <a:latin typeface="MetaSerifOT-Book" pitchFamily="50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NZ" sz="1200" b="0" i="0" u="none" strike="noStrike" dirty="0">
                        <a:latin typeface="MetaSerifOT-Book" pitchFamily="50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83B8E5D-2439-4CE2-A8DD-BE2B86B7773D}" type="slidenum">
              <a:rPr lang="en-NZ"/>
              <a:pPr>
                <a:defRPr/>
              </a:pPr>
              <a:t>10</a:t>
            </a:fld>
            <a:endParaRPr lang="en-N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NZ" dirty="0" smtClean="0"/>
              <a:t>Financial Performance-Capital Adequacy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68413"/>
            <a:ext cx="8229600" cy="4525962"/>
          </a:xfrm>
        </p:spPr>
        <p:txBody>
          <a:bodyPr rtlCol="0">
            <a:noAutofit/>
          </a:bodyPr>
          <a:lstStyle/>
          <a:p>
            <a:pPr algn="just" fontAlgn="auto">
              <a:spcBef>
                <a:spcPts val="1200"/>
              </a:spcBef>
              <a:spcAft>
                <a:spcPts val="1200"/>
              </a:spcAft>
              <a:buClr>
                <a:schemeClr val="bg1">
                  <a:lumMod val="50000"/>
                </a:schemeClr>
              </a:buClr>
              <a:buSzPct val="150000"/>
              <a:buFont typeface="Wingdings" pitchFamily="2" charset="2"/>
              <a:buChar char="§"/>
              <a:defRPr/>
            </a:pPr>
            <a:r>
              <a:rPr lang="en-US" sz="1800" dirty="0" smtClean="0"/>
              <a:t>Total Capital ratio under Basel II is 11.3% compared to RBNZ’s minimum regulatory capital ratio of 8%</a:t>
            </a:r>
          </a:p>
          <a:p>
            <a:pPr algn="just" fontAlgn="auto">
              <a:spcBef>
                <a:spcPts val="1200"/>
              </a:spcBef>
              <a:spcAft>
                <a:spcPts val="1200"/>
              </a:spcAft>
              <a:buClr>
                <a:schemeClr val="bg1">
                  <a:lumMod val="50000"/>
                </a:schemeClr>
              </a:buClr>
              <a:buSzPct val="150000"/>
              <a:buFont typeface="Wingdings" pitchFamily="2" charset="2"/>
              <a:buChar char="§"/>
              <a:defRPr/>
            </a:pPr>
            <a:r>
              <a:rPr lang="en-US" sz="1800" dirty="0" smtClean="0"/>
              <a:t>Total capital increased by $48m to $785m, a 7% increase from 30 June 2011. </a:t>
            </a:r>
          </a:p>
          <a:p>
            <a:pPr algn="just" fontAlgn="auto">
              <a:spcBef>
                <a:spcPts val="1200"/>
              </a:spcBef>
              <a:spcAft>
                <a:spcPts val="1200"/>
              </a:spcAft>
              <a:buClr>
                <a:schemeClr val="bg1">
                  <a:lumMod val="50000"/>
                </a:schemeClr>
              </a:buClr>
              <a:buSzPct val="150000"/>
              <a:buFont typeface="Wingdings" pitchFamily="2" charset="2"/>
              <a:buChar char="§"/>
              <a:defRPr/>
            </a:pPr>
            <a:r>
              <a:rPr lang="en-NZ" sz="1800" dirty="0" smtClean="0">
                <a:cs typeface="Times New Roman" pitchFamily="18" charset="0"/>
              </a:rPr>
              <a:t>$50m share capital injection by NZ Post to support business growth in December 2011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en-N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BACBF678-ACA1-4C35-88D3-619F84FA4020}" type="slidenum">
              <a:rPr lang="en-NZ"/>
              <a:pPr>
                <a:defRPr/>
              </a:pPr>
              <a:t>11</a:t>
            </a:fld>
            <a:endParaRPr lang="en-N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NZ" dirty="0" smtClean="0"/>
              <a:t>Credit Quality (Impaired Assets)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87463"/>
            <a:ext cx="4038600" cy="4525962"/>
          </a:xfrm>
        </p:spPr>
        <p:txBody>
          <a:bodyPr rtlCol="0">
            <a:noAutofit/>
          </a:bodyPr>
          <a:lstStyle/>
          <a:p>
            <a:pPr fontAlgn="auto">
              <a:spcBef>
                <a:spcPts val="600"/>
              </a:spcBef>
              <a:spcAft>
                <a:spcPts val="600"/>
              </a:spcAft>
              <a:buClr>
                <a:schemeClr val="bg1">
                  <a:lumMod val="50000"/>
                </a:schemeClr>
              </a:buClr>
              <a:buSzPct val="150000"/>
              <a:buFont typeface="Wingdings" pitchFamily="2" charset="2"/>
              <a:buChar char="§"/>
              <a:defRPr/>
            </a:pPr>
            <a:r>
              <a:rPr lang="en-NZ" sz="1600" dirty="0" smtClean="0">
                <a:solidFill>
                  <a:schemeClr val="bg1">
                    <a:lumMod val="50000"/>
                  </a:schemeClr>
                </a:solidFill>
              </a:rPr>
              <a:t>The table shows total impaired assets as a % of gross loans and advances from Disclosure Statements dated 30 June 2011.  Kiwibank remains favourably placed against other banks</a:t>
            </a:r>
          </a:p>
          <a:p>
            <a:pPr fontAlgn="auto">
              <a:spcBef>
                <a:spcPts val="600"/>
              </a:spcBef>
              <a:spcAft>
                <a:spcPts val="600"/>
              </a:spcAft>
              <a:buClr>
                <a:schemeClr val="bg1">
                  <a:lumMod val="50000"/>
                </a:schemeClr>
              </a:buClr>
              <a:buSzPct val="150000"/>
              <a:buFont typeface="Wingdings" pitchFamily="2" charset="2"/>
              <a:buChar char="§"/>
              <a:defRPr/>
            </a:pPr>
            <a:r>
              <a:rPr lang="en-NZ" sz="1600" dirty="0" smtClean="0">
                <a:solidFill>
                  <a:schemeClr val="bg1">
                    <a:lumMod val="50000"/>
                  </a:schemeClr>
                </a:solidFill>
              </a:rPr>
              <a:t>The ratio has remained consistent across strong balance sheet growth as a result of targeting low LVR, seasoned (i.e. existing, switching) customers to maintain the quality of our lending book.</a:t>
            </a:r>
          </a:p>
          <a:p>
            <a:pPr fontAlgn="auto">
              <a:spcBef>
                <a:spcPts val="600"/>
              </a:spcBef>
              <a:spcAft>
                <a:spcPts val="600"/>
              </a:spcAft>
              <a:buClr>
                <a:schemeClr val="bg1">
                  <a:lumMod val="50000"/>
                </a:schemeClr>
              </a:buClr>
              <a:buSzPct val="150000"/>
              <a:buFont typeface="Wingdings" pitchFamily="2" charset="2"/>
              <a:buChar char="§"/>
              <a:defRPr/>
            </a:pPr>
            <a:r>
              <a:rPr lang="en-NZ" sz="1600" dirty="0" smtClean="0">
                <a:solidFill>
                  <a:schemeClr val="bg1">
                    <a:lumMod val="50000"/>
                  </a:schemeClr>
                </a:solidFill>
              </a:rPr>
              <a:t>Impaired Assets of $84m include all assets where interest charges have been suspended and a specific provision has been raised.  Down from $106m in 2011.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NZ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26627" name="Rectangle 5"/>
          <p:cNvSpPr>
            <a:spLocks noChangeArrowheads="1"/>
          </p:cNvSpPr>
          <p:nvPr/>
        </p:nvSpPr>
        <p:spPr bwMode="auto">
          <a:xfrm>
            <a:off x="4787900" y="3068638"/>
            <a:ext cx="3455988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eaLnBrk="0" hangingPunct="0">
              <a:lnSpc>
                <a:spcPct val="90000"/>
              </a:lnSpc>
              <a:spcBef>
                <a:spcPct val="40000"/>
              </a:spcBef>
              <a:buSzPct val="85000"/>
            </a:pPr>
            <a:r>
              <a:rPr lang="en-GB" sz="1000" b="1" i="1">
                <a:latin typeface="MetaSerifOT-Book"/>
              </a:rPr>
              <a:t>Source:</a:t>
            </a:r>
            <a:r>
              <a:rPr lang="en-GB" sz="1000" i="1">
                <a:latin typeface="MetaSerifOT-Book"/>
              </a:rPr>
              <a:t> 30 June 2011 Disclosure Statements.  </a:t>
            </a:r>
          </a:p>
          <a:p>
            <a:pPr marL="342900" indent="-342900" eaLnBrk="0" hangingPunct="0">
              <a:lnSpc>
                <a:spcPct val="90000"/>
              </a:lnSpc>
              <a:spcBef>
                <a:spcPct val="40000"/>
              </a:spcBef>
              <a:buSzPct val="85000"/>
            </a:pPr>
            <a:r>
              <a:rPr lang="en-GB" sz="1000" i="1">
                <a:latin typeface="MetaSerifOT-Book"/>
              </a:rPr>
              <a:t>	    30 June 2012 not yet available.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22CE02A-4A7B-4AB8-8EE2-31A0F6BC422F}" type="slidenum">
              <a:rPr lang="en-NZ"/>
              <a:pPr>
                <a:defRPr/>
              </a:pPr>
              <a:t>12</a:t>
            </a:fld>
            <a:endParaRPr lang="en-NZ"/>
          </a:p>
        </p:txBody>
      </p:sp>
      <p:graphicFrame>
        <p:nvGraphicFramePr>
          <p:cNvPr id="9" name="Table 8"/>
          <p:cNvGraphicFramePr>
            <a:graphicFrameLocks noGrp="1"/>
          </p:cNvGraphicFramePr>
          <p:nvPr/>
        </p:nvGraphicFramePr>
        <p:xfrm>
          <a:off x="4859338" y="1420813"/>
          <a:ext cx="3294062" cy="1479550"/>
        </p:xfrm>
        <a:graphic>
          <a:graphicData uri="http://schemas.openxmlformats.org/drawingml/2006/table">
            <a:tbl>
              <a:tblPr/>
              <a:tblGrid>
                <a:gridCol w="1792587"/>
                <a:gridCol w="778598"/>
                <a:gridCol w="722138"/>
              </a:tblGrid>
              <a:tr h="200025">
                <a:tc>
                  <a:txBody>
                    <a:bodyPr/>
                    <a:lstStyle/>
                    <a:p>
                      <a:pPr algn="l" fontAlgn="b"/>
                      <a:r>
                        <a:rPr lang="en-NZ" sz="1100" b="1" i="0" u="none" strike="noStrike" dirty="0">
                          <a:solidFill>
                            <a:srgbClr val="000000"/>
                          </a:solidFill>
                          <a:latin typeface="MetaSerifOT-Book" pitchFamily="50" charset="0"/>
                        </a:rPr>
                        <a:t>Bank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1100" b="1" i="0" u="none" strike="noStrike" dirty="0" smtClean="0">
                          <a:solidFill>
                            <a:srgbClr val="000000"/>
                          </a:solidFill>
                          <a:latin typeface="MetaSerifOT-Book" pitchFamily="50" charset="0"/>
                        </a:rPr>
                        <a:t>30 June  2012</a:t>
                      </a:r>
                      <a:endParaRPr lang="en-NZ" sz="1100" b="1" i="0" u="none" strike="noStrike" dirty="0">
                        <a:solidFill>
                          <a:srgbClr val="000000"/>
                        </a:solidFill>
                        <a:latin typeface="MetaSerifOT-Book" pitchFamily="50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1100" b="1" i="0" u="none" strike="noStrike" dirty="0">
                          <a:solidFill>
                            <a:srgbClr val="000000"/>
                          </a:solidFill>
                          <a:latin typeface="MetaSerifOT-Book" pitchFamily="50" charset="0"/>
                        </a:rPr>
                        <a:t> 30 June </a:t>
                      </a:r>
                      <a:r>
                        <a:rPr lang="en-NZ" sz="1100" b="1" i="0" u="none" strike="noStrike" dirty="0" smtClean="0">
                          <a:solidFill>
                            <a:srgbClr val="000000"/>
                          </a:solidFill>
                          <a:latin typeface="MetaSerifOT-Book" pitchFamily="50" charset="0"/>
                        </a:rPr>
                        <a:t>2011</a:t>
                      </a:r>
                      <a:endParaRPr lang="en-NZ" sz="1100" b="1" i="0" u="none" strike="noStrike" dirty="0">
                        <a:solidFill>
                          <a:srgbClr val="000000"/>
                        </a:solidFill>
                        <a:latin typeface="MetaSerifOT-Book" pitchFamily="50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endParaRPr lang="en-NZ" sz="1100" b="0" i="0" u="none" strike="noStrike" dirty="0">
                        <a:solidFill>
                          <a:srgbClr val="000000"/>
                        </a:solidFill>
                        <a:latin typeface="MetaSerifOT-Book" pitchFamily="50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NZ" sz="1100" b="0" i="0" u="none" strike="noStrike" dirty="0">
                        <a:solidFill>
                          <a:srgbClr val="000000"/>
                        </a:solidFill>
                        <a:latin typeface="MetaSerifOT-Book" pitchFamily="50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NZ" sz="1100" b="0" i="0" u="none" strike="noStrike" dirty="0">
                        <a:solidFill>
                          <a:srgbClr val="000000"/>
                        </a:solidFill>
                        <a:latin typeface="MetaSerifOT-Book" pitchFamily="50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NZ" sz="1100" b="0" i="0" u="none" strike="noStrike" dirty="0">
                          <a:solidFill>
                            <a:srgbClr val="000000"/>
                          </a:solidFill>
                          <a:latin typeface="MetaSerifOT-Book" pitchFamily="50" charset="0"/>
                        </a:rPr>
                        <a:t>Kiwibank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1100" b="0" i="0" u="none" strike="noStrike" dirty="0" smtClean="0">
                          <a:solidFill>
                            <a:srgbClr val="000000"/>
                          </a:solidFill>
                          <a:latin typeface="MetaSerifOT-Book" pitchFamily="50" charset="0"/>
                        </a:rPr>
                        <a:t>0.67%</a:t>
                      </a:r>
                      <a:endParaRPr lang="en-NZ" sz="1100" b="0" i="0" u="none" strike="noStrike" dirty="0">
                        <a:solidFill>
                          <a:srgbClr val="000000"/>
                        </a:solidFill>
                        <a:latin typeface="MetaSerifOT-Book" pitchFamily="50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1100" b="0" i="0" u="none" strike="noStrike" dirty="0" smtClean="0">
                          <a:solidFill>
                            <a:srgbClr val="000000"/>
                          </a:solidFill>
                          <a:latin typeface="MetaSerifOT-Book" pitchFamily="50" charset="0"/>
                        </a:rPr>
                        <a:t>0.92%</a:t>
                      </a:r>
                      <a:endParaRPr lang="en-NZ" sz="1100" b="0" i="0" u="none" strike="noStrike" dirty="0">
                        <a:solidFill>
                          <a:srgbClr val="000000"/>
                        </a:solidFill>
                        <a:latin typeface="MetaSerifOT-Book" pitchFamily="50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NZ" sz="1100" b="0" i="0" u="none" strike="noStrike" dirty="0" smtClean="0">
                          <a:solidFill>
                            <a:srgbClr val="000000"/>
                          </a:solidFill>
                          <a:latin typeface="MetaSerifOT-Book" pitchFamily="50" charset="0"/>
                        </a:rPr>
                        <a:t>ASB</a:t>
                      </a:r>
                      <a:endParaRPr lang="en-NZ" sz="1100" b="0" i="0" u="none" strike="noStrike" dirty="0">
                        <a:solidFill>
                          <a:srgbClr val="000000"/>
                        </a:solidFill>
                        <a:latin typeface="MetaSerifOT-Book" pitchFamily="50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NZ" sz="1100" b="0" i="0" u="none" strike="noStrike" dirty="0">
                        <a:solidFill>
                          <a:srgbClr val="000000"/>
                        </a:solidFill>
                        <a:latin typeface="MetaSerifOT-Book" pitchFamily="50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1100" b="0" i="0" u="none" strike="noStrike" dirty="0" smtClean="0">
                          <a:solidFill>
                            <a:srgbClr val="000000"/>
                          </a:solidFill>
                          <a:latin typeface="MetaSerifOT-Book" pitchFamily="50" charset="0"/>
                        </a:rPr>
                        <a:t>0.65%</a:t>
                      </a:r>
                      <a:endParaRPr lang="en-NZ" sz="1100" b="0" i="0" u="none" strike="noStrike" dirty="0">
                        <a:solidFill>
                          <a:srgbClr val="000000"/>
                        </a:solidFill>
                        <a:latin typeface="MetaSerifOT-Book" pitchFamily="50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NZ" sz="1100" b="0" i="0" u="none" strike="noStrike" dirty="0">
                          <a:solidFill>
                            <a:srgbClr val="000000"/>
                          </a:solidFill>
                          <a:latin typeface="MetaSerifOT-Book" pitchFamily="50" charset="0"/>
                        </a:rPr>
                        <a:t>BNZ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NZ" sz="1100" b="0" i="0" u="none" strike="noStrike" dirty="0">
                        <a:solidFill>
                          <a:srgbClr val="000000"/>
                        </a:solidFill>
                        <a:latin typeface="MetaSerifOT-Book" pitchFamily="50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1100" b="0" i="0" u="none" strike="noStrike" dirty="0" smtClean="0">
                          <a:solidFill>
                            <a:srgbClr val="000000"/>
                          </a:solidFill>
                          <a:latin typeface="MetaSerifOT-Book" pitchFamily="50" charset="0"/>
                        </a:rPr>
                        <a:t>1.29%</a:t>
                      </a:r>
                      <a:endParaRPr lang="en-NZ" sz="1100" b="0" i="0" u="none" strike="noStrike" dirty="0">
                        <a:solidFill>
                          <a:srgbClr val="000000"/>
                        </a:solidFill>
                        <a:latin typeface="MetaSerifOT-Book" pitchFamily="50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NZ" sz="1100" b="0" i="0" u="none" strike="noStrike">
                          <a:solidFill>
                            <a:srgbClr val="000000"/>
                          </a:solidFill>
                          <a:latin typeface="MetaSerifOT-Book" pitchFamily="50" charset="0"/>
                        </a:rPr>
                        <a:t>Westpac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NZ" sz="1100" b="0" i="0" u="none" strike="noStrike" dirty="0">
                        <a:solidFill>
                          <a:srgbClr val="000000"/>
                        </a:solidFill>
                        <a:latin typeface="MetaSerifOT-Book" pitchFamily="50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1100" b="0" i="0" u="none" strike="noStrike" dirty="0" smtClean="0">
                          <a:solidFill>
                            <a:srgbClr val="000000"/>
                          </a:solidFill>
                          <a:latin typeface="MetaSerifOT-Book" pitchFamily="50" charset="0"/>
                        </a:rPr>
                        <a:t>1.59%</a:t>
                      </a:r>
                      <a:endParaRPr lang="en-NZ" sz="1100" b="0" i="0" u="none" strike="noStrike" dirty="0">
                        <a:solidFill>
                          <a:srgbClr val="000000"/>
                        </a:solidFill>
                        <a:latin typeface="MetaSerifOT-Book" pitchFamily="50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NZ" sz="1100" b="0" i="0" u="none" strike="noStrike" dirty="0">
                          <a:solidFill>
                            <a:srgbClr val="000000"/>
                          </a:solidFill>
                          <a:latin typeface="MetaSerifOT-Book" pitchFamily="50" charset="0"/>
                        </a:rPr>
                        <a:t>ANZ/National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NZ" sz="1100" b="0" i="0" u="none" strike="noStrike" dirty="0">
                        <a:solidFill>
                          <a:srgbClr val="000000"/>
                        </a:solidFill>
                        <a:latin typeface="MetaSerifOT-Book" pitchFamily="50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1100" b="0" i="0" u="none" strike="noStrike" dirty="0" smtClean="0">
                          <a:solidFill>
                            <a:srgbClr val="000000"/>
                          </a:solidFill>
                          <a:latin typeface="MetaSerifOT-Book" pitchFamily="50" charset="0"/>
                        </a:rPr>
                        <a:t>2.13%</a:t>
                      </a:r>
                      <a:endParaRPr lang="en-NZ" sz="1100" b="0" i="0" u="none" strike="noStrike" dirty="0">
                        <a:solidFill>
                          <a:srgbClr val="000000"/>
                        </a:solidFill>
                        <a:latin typeface="MetaSerifOT-Book" pitchFamily="50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NZ" dirty="0" smtClean="0"/>
              <a:t>Credit Quality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Clr>
                <a:schemeClr val="bg1">
                  <a:lumMod val="50000"/>
                </a:schemeClr>
              </a:buClr>
              <a:buSzPct val="150000"/>
              <a:buFont typeface="Wingdings" pitchFamily="2" charset="2"/>
              <a:buChar char="§"/>
              <a:defRPr/>
            </a:pPr>
            <a:r>
              <a:rPr lang="en-NZ" sz="1800" dirty="0" smtClean="0">
                <a:solidFill>
                  <a:schemeClr val="bg1">
                    <a:lumMod val="50000"/>
                  </a:schemeClr>
                </a:solidFill>
              </a:rPr>
              <a:t>A key focus from management and RBNZ is the total credit provisioning to gross loans and advances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en-NZ" sz="1800" dirty="0" smtClean="0">
              <a:solidFill>
                <a:schemeClr val="bg1">
                  <a:lumMod val="50000"/>
                </a:schemeClr>
              </a:solidFill>
            </a:endParaRPr>
          </a:p>
          <a:p>
            <a:pPr fontAlgn="auto">
              <a:spcAft>
                <a:spcPts val="0"/>
              </a:spcAft>
              <a:buClr>
                <a:schemeClr val="bg1">
                  <a:lumMod val="50000"/>
                </a:schemeClr>
              </a:buClr>
              <a:buSzPct val="150000"/>
              <a:buFont typeface="Wingdings" pitchFamily="2" charset="2"/>
              <a:buChar char="§"/>
              <a:defRPr/>
            </a:pPr>
            <a:r>
              <a:rPr lang="en-NZ" sz="1800" dirty="0" smtClean="0">
                <a:solidFill>
                  <a:schemeClr val="bg1">
                    <a:lumMod val="50000"/>
                  </a:schemeClr>
                </a:solidFill>
              </a:rPr>
              <a:t>Each bank has a different product and risk portfolio to Kiwibank which has a high % secured mortgage book and LMI insurance for assets over 80%.  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NZ" sz="18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27651" name="Rectangle 6"/>
          <p:cNvSpPr>
            <a:spLocks noChangeArrowheads="1"/>
          </p:cNvSpPr>
          <p:nvPr/>
        </p:nvSpPr>
        <p:spPr bwMode="auto">
          <a:xfrm>
            <a:off x="476250" y="1196975"/>
            <a:ext cx="748982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eaLnBrk="0" hangingPunct="0">
              <a:lnSpc>
                <a:spcPct val="90000"/>
              </a:lnSpc>
              <a:spcBef>
                <a:spcPct val="40000"/>
              </a:spcBef>
              <a:buSzPct val="85000"/>
            </a:pPr>
            <a:r>
              <a:rPr lang="en-GB" sz="2000" b="1">
                <a:solidFill>
                  <a:srgbClr val="66CC33"/>
                </a:solidFill>
                <a:latin typeface="MetaSerifOT-Book"/>
              </a:rPr>
              <a:t>Credit Provisions as a % of Gross Loans and Advances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C91024B-D7F0-422C-A3BB-FE91C8B5909E}" type="slidenum">
              <a:rPr lang="en-NZ"/>
              <a:pPr>
                <a:defRPr/>
              </a:pPr>
              <a:t>13</a:t>
            </a:fld>
            <a:endParaRPr lang="en-NZ"/>
          </a:p>
        </p:txBody>
      </p:sp>
      <p:graphicFrame>
        <p:nvGraphicFramePr>
          <p:cNvPr id="10" name="Table 9"/>
          <p:cNvGraphicFramePr>
            <a:graphicFrameLocks noGrp="1"/>
          </p:cNvGraphicFramePr>
          <p:nvPr/>
        </p:nvGraphicFramePr>
        <p:xfrm>
          <a:off x="4787900" y="1700213"/>
          <a:ext cx="3294063" cy="1479550"/>
        </p:xfrm>
        <a:graphic>
          <a:graphicData uri="http://schemas.openxmlformats.org/drawingml/2006/table">
            <a:tbl>
              <a:tblPr/>
              <a:tblGrid>
                <a:gridCol w="1792587"/>
                <a:gridCol w="778598"/>
                <a:gridCol w="722138"/>
              </a:tblGrid>
              <a:tr h="200025">
                <a:tc>
                  <a:txBody>
                    <a:bodyPr/>
                    <a:lstStyle/>
                    <a:p>
                      <a:pPr algn="l" fontAlgn="b"/>
                      <a:r>
                        <a:rPr lang="en-NZ" sz="1100" b="1" i="0" u="none" strike="noStrike" dirty="0">
                          <a:solidFill>
                            <a:srgbClr val="000000"/>
                          </a:solidFill>
                          <a:latin typeface="MetaSerifOT-Book" pitchFamily="50" charset="0"/>
                        </a:rPr>
                        <a:t>Bank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1100" b="1" i="0" u="none" strike="noStrike" dirty="0" smtClean="0">
                          <a:solidFill>
                            <a:srgbClr val="000000"/>
                          </a:solidFill>
                          <a:latin typeface="MetaSerifOT-Book" pitchFamily="50" charset="0"/>
                        </a:rPr>
                        <a:t>30 June </a:t>
                      </a:r>
                      <a:r>
                        <a:rPr lang="en-NZ" sz="1100" b="1" i="0" u="none" strike="noStrike" dirty="0">
                          <a:solidFill>
                            <a:srgbClr val="000000"/>
                          </a:solidFill>
                          <a:latin typeface="MetaSerifOT-Book" pitchFamily="50" charset="0"/>
                        </a:rPr>
                        <a:t>2012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1100" b="1" i="0" u="none" strike="noStrike" dirty="0">
                          <a:solidFill>
                            <a:srgbClr val="000000"/>
                          </a:solidFill>
                          <a:latin typeface="MetaSerifOT-Book" pitchFamily="50" charset="0"/>
                        </a:rPr>
                        <a:t> 30 June </a:t>
                      </a:r>
                      <a:r>
                        <a:rPr lang="en-NZ" sz="1100" b="1" i="0" u="none" strike="noStrike" dirty="0" smtClean="0">
                          <a:solidFill>
                            <a:srgbClr val="000000"/>
                          </a:solidFill>
                          <a:latin typeface="MetaSerifOT-Book" pitchFamily="50" charset="0"/>
                        </a:rPr>
                        <a:t>2011</a:t>
                      </a:r>
                      <a:endParaRPr lang="en-NZ" sz="1100" b="1" i="0" u="none" strike="noStrike" dirty="0">
                        <a:solidFill>
                          <a:srgbClr val="000000"/>
                        </a:solidFill>
                        <a:latin typeface="MetaSerifOT-Book" pitchFamily="50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endParaRPr lang="en-NZ" sz="1100" b="0" i="0" u="none" strike="noStrike" dirty="0">
                        <a:solidFill>
                          <a:srgbClr val="000000"/>
                        </a:solidFill>
                        <a:latin typeface="MetaSerifOT-Book" pitchFamily="50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NZ" sz="1100" b="0" i="0" u="none" strike="noStrike" dirty="0">
                        <a:solidFill>
                          <a:srgbClr val="000000"/>
                        </a:solidFill>
                        <a:latin typeface="MetaSerifOT-Book" pitchFamily="50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NZ" sz="1100" b="0" i="0" u="none" strike="noStrike" dirty="0">
                        <a:solidFill>
                          <a:srgbClr val="000000"/>
                        </a:solidFill>
                        <a:latin typeface="MetaSerifOT-Book" pitchFamily="50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NZ" sz="1100" b="0" i="0" u="none" strike="noStrike" dirty="0">
                          <a:solidFill>
                            <a:srgbClr val="000000"/>
                          </a:solidFill>
                          <a:latin typeface="MetaSerifOT-Book" pitchFamily="50" charset="0"/>
                        </a:rPr>
                        <a:t>Kiwibank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1100" b="0" i="0" u="none" strike="noStrike" dirty="0" smtClean="0">
                          <a:solidFill>
                            <a:srgbClr val="000000"/>
                          </a:solidFill>
                          <a:latin typeface="MetaSerifOT-Book" pitchFamily="50" charset="0"/>
                        </a:rPr>
                        <a:t>0.73%</a:t>
                      </a:r>
                      <a:endParaRPr lang="en-NZ" sz="1100" b="0" i="0" u="none" strike="noStrike" dirty="0">
                        <a:solidFill>
                          <a:srgbClr val="000000"/>
                        </a:solidFill>
                        <a:latin typeface="MetaSerifOT-Book" pitchFamily="50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1100" b="0" i="0" u="none" strike="noStrike" dirty="0" smtClean="0">
                          <a:solidFill>
                            <a:srgbClr val="000000"/>
                          </a:solidFill>
                          <a:latin typeface="MetaSerifOT-Book" pitchFamily="50" charset="0"/>
                        </a:rPr>
                        <a:t>0.76%</a:t>
                      </a:r>
                      <a:endParaRPr lang="en-NZ" sz="1100" b="0" i="0" u="none" strike="noStrike" dirty="0">
                        <a:solidFill>
                          <a:srgbClr val="000000"/>
                        </a:solidFill>
                        <a:latin typeface="MetaSerifOT-Book" pitchFamily="50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NZ" sz="1100" b="0" i="0" u="none" strike="noStrike" dirty="0">
                          <a:solidFill>
                            <a:srgbClr val="000000"/>
                          </a:solidFill>
                          <a:latin typeface="MetaSerifOT-Book" pitchFamily="50" charset="0"/>
                        </a:rPr>
                        <a:t>ASB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NZ" sz="1100" b="0" i="0" u="none" strike="noStrike" dirty="0">
                        <a:solidFill>
                          <a:srgbClr val="000000"/>
                        </a:solidFill>
                        <a:latin typeface="MetaSerifOT-Book" pitchFamily="50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1100" b="0" i="0" u="none" strike="noStrike" dirty="0" smtClean="0">
                          <a:solidFill>
                            <a:srgbClr val="000000"/>
                          </a:solidFill>
                          <a:latin typeface="MetaSerifOT-Book" pitchFamily="50" charset="0"/>
                        </a:rPr>
                        <a:t>0.46%</a:t>
                      </a:r>
                      <a:endParaRPr lang="en-NZ" sz="1100" b="0" i="0" u="none" strike="noStrike" dirty="0">
                        <a:solidFill>
                          <a:srgbClr val="000000"/>
                        </a:solidFill>
                        <a:latin typeface="MetaSerifOT-Book" pitchFamily="50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NZ" sz="1100" b="0" i="0" u="none" strike="noStrike" dirty="0">
                          <a:solidFill>
                            <a:srgbClr val="000000"/>
                          </a:solidFill>
                          <a:latin typeface="MetaSerifOT-Book" pitchFamily="50" charset="0"/>
                        </a:rPr>
                        <a:t>BNZ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NZ" sz="1100" b="0" i="0" u="none" strike="noStrike" dirty="0">
                        <a:solidFill>
                          <a:srgbClr val="000000"/>
                        </a:solidFill>
                        <a:latin typeface="MetaSerifOT-Book" pitchFamily="50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1100" b="0" i="0" u="none" strike="noStrike" dirty="0" smtClean="0">
                          <a:solidFill>
                            <a:srgbClr val="000000"/>
                          </a:solidFill>
                          <a:latin typeface="MetaSerifOT-Book" pitchFamily="50" charset="0"/>
                        </a:rPr>
                        <a:t>0.94%</a:t>
                      </a:r>
                      <a:endParaRPr lang="en-NZ" sz="1100" b="0" i="0" u="none" strike="noStrike" dirty="0">
                        <a:solidFill>
                          <a:srgbClr val="000000"/>
                        </a:solidFill>
                        <a:latin typeface="MetaSerifOT-Book" pitchFamily="50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NZ" sz="1100" b="0" i="0" u="none" strike="noStrike" dirty="0">
                          <a:solidFill>
                            <a:srgbClr val="000000"/>
                          </a:solidFill>
                          <a:latin typeface="MetaSerifOT-Book" pitchFamily="50" charset="0"/>
                        </a:rPr>
                        <a:t>Westpac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NZ" sz="1100" b="0" i="0" u="none" strike="noStrike" dirty="0">
                        <a:solidFill>
                          <a:srgbClr val="000000"/>
                        </a:solidFill>
                        <a:latin typeface="MetaSerifOT-Book" pitchFamily="50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1100" b="0" i="0" u="none" strike="noStrike" dirty="0" smtClean="0">
                          <a:solidFill>
                            <a:srgbClr val="000000"/>
                          </a:solidFill>
                          <a:latin typeface="MetaSerifOT-Book" pitchFamily="50" charset="0"/>
                        </a:rPr>
                        <a:t>1.25%</a:t>
                      </a:r>
                      <a:endParaRPr lang="en-NZ" sz="1100" b="0" i="0" u="none" strike="noStrike" dirty="0">
                        <a:solidFill>
                          <a:srgbClr val="000000"/>
                        </a:solidFill>
                        <a:latin typeface="MetaSerifOT-Book" pitchFamily="50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NZ" sz="1100" b="0" i="0" u="none" strike="noStrike">
                          <a:solidFill>
                            <a:srgbClr val="000000"/>
                          </a:solidFill>
                          <a:latin typeface="MetaSerifOT-Book" pitchFamily="50" charset="0"/>
                        </a:rPr>
                        <a:t>ANZ/National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NZ" sz="1100" b="0" i="0" u="none" strike="noStrike" dirty="0">
                        <a:solidFill>
                          <a:srgbClr val="000000"/>
                        </a:solidFill>
                        <a:latin typeface="MetaSerifOT-Book" pitchFamily="50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1100" b="0" i="0" u="none" strike="noStrike" dirty="0" smtClean="0">
                          <a:solidFill>
                            <a:srgbClr val="000000"/>
                          </a:solidFill>
                          <a:latin typeface="MetaSerifOT-Book" pitchFamily="50" charset="0"/>
                        </a:rPr>
                        <a:t>1.39%</a:t>
                      </a:r>
                      <a:endParaRPr lang="en-NZ" sz="1100" b="0" i="0" u="none" strike="noStrike" dirty="0">
                        <a:solidFill>
                          <a:srgbClr val="000000"/>
                        </a:solidFill>
                        <a:latin typeface="MetaSerifOT-Book" pitchFamily="50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27676" name="Rectangle 10"/>
          <p:cNvSpPr>
            <a:spLocks noChangeArrowheads="1"/>
          </p:cNvSpPr>
          <p:nvPr/>
        </p:nvSpPr>
        <p:spPr bwMode="auto">
          <a:xfrm>
            <a:off x="4716463" y="3357563"/>
            <a:ext cx="3455987" cy="430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eaLnBrk="0" hangingPunct="0">
              <a:lnSpc>
                <a:spcPct val="90000"/>
              </a:lnSpc>
              <a:spcBef>
                <a:spcPct val="40000"/>
              </a:spcBef>
              <a:buSzPct val="85000"/>
            </a:pPr>
            <a:r>
              <a:rPr lang="en-GB" sz="1000" b="1" i="1">
                <a:latin typeface="MetaSerifOT-Book"/>
              </a:rPr>
              <a:t>Source:</a:t>
            </a:r>
            <a:r>
              <a:rPr lang="en-GB" sz="1000" i="1">
                <a:latin typeface="MetaSerifOT-Book"/>
              </a:rPr>
              <a:t> 30 June 2011 Disclosure Statements.  </a:t>
            </a:r>
          </a:p>
          <a:p>
            <a:pPr marL="342900" indent="-342900" eaLnBrk="0" hangingPunct="0">
              <a:lnSpc>
                <a:spcPct val="90000"/>
              </a:lnSpc>
              <a:spcBef>
                <a:spcPct val="40000"/>
              </a:spcBef>
              <a:buSzPct val="85000"/>
            </a:pPr>
            <a:r>
              <a:rPr lang="en-GB" sz="1000" i="1">
                <a:latin typeface="MetaSerifOT-Book"/>
              </a:rPr>
              <a:t>	    30 June 2012 not yet available.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NZ" dirty="0" smtClean="0"/>
              <a:t>The future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35088"/>
            <a:ext cx="8229600" cy="4525962"/>
          </a:xfrm>
        </p:spPr>
        <p:txBody>
          <a:bodyPr rtlCol="0">
            <a:noAutofit/>
          </a:bodyPr>
          <a:lstStyle/>
          <a:p>
            <a:pPr algn="just" fontAlgn="auto">
              <a:spcBef>
                <a:spcPts val="600"/>
              </a:spcBef>
              <a:spcAft>
                <a:spcPts val="600"/>
              </a:spcAft>
              <a:buClr>
                <a:schemeClr val="bg1">
                  <a:lumMod val="50000"/>
                </a:schemeClr>
              </a:buClr>
              <a:buSzPct val="150000"/>
              <a:buFont typeface="Wingdings" pitchFamily="2" charset="2"/>
              <a:buChar char="§"/>
              <a:defRPr/>
            </a:pPr>
            <a:r>
              <a:rPr lang="en-NZ" sz="1800" dirty="0" smtClean="0"/>
              <a:t>Roll out of new shops layouts for Post and Kiwibank following pilot in </a:t>
            </a:r>
            <a:r>
              <a:rPr lang="en-NZ" sz="1800" dirty="0" err="1" smtClean="0"/>
              <a:t>Kapiti</a:t>
            </a:r>
            <a:endParaRPr lang="en-NZ" sz="1800" dirty="0" smtClean="0"/>
          </a:p>
          <a:p>
            <a:pPr algn="just" fontAlgn="auto">
              <a:spcBef>
                <a:spcPts val="600"/>
              </a:spcBef>
              <a:spcAft>
                <a:spcPts val="600"/>
              </a:spcAft>
              <a:buClr>
                <a:schemeClr val="bg1">
                  <a:lumMod val="50000"/>
                </a:schemeClr>
              </a:buClr>
              <a:buSzPct val="150000"/>
              <a:buFont typeface="Wingdings" pitchFamily="2" charset="2"/>
              <a:buChar char="§"/>
              <a:defRPr/>
            </a:pPr>
            <a:r>
              <a:rPr lang="en-NZ" sz="1800" dirty="0" smtClean="0"/>
              <a:t>Continued focus on helping customers switch to Kiwibank</a:t>
            </a:r>
          </a:p>
          <a:p>
            <a:pPr algn="just" fontAlgn="auto">
              <a:spcBef>
                <a:spcPts val="600"/>
              </a:spcBef>
              <a:spcAft>
                <a:spcPts val="600"/>
              </a:spcAft>
              <a:buClr>
                <a:schemeClr val="bg1">
                  <a:lumMod val="50000"/>
                </a:schemeClr>
              </a:buClr>
              <a:buSzPct val="150000"/>
              <a:buFont typeface="Wingdings" pitchFamily="2" charset="2"/>
              <a:buChar char="§"/>
              <a:defRPr/>
            </a:pPr>
            <a:r>
              <a:rPr lang="en-NZ" sz="1800" dirty="0" smtClean="0"/>
              <a:t>Push harder to increase market share in small and medium enterprise market</a:t>
            </a:r>
          </a:p>
          <a:p>
            <a:pPr algn="just" fontAlgn="auto">
              <a:spcBef>
                <a:spcPts val="600"/>
              </a:spcBef>
              <a:spcAft>
                <a:spcPts val="600"/>
              </a:spcAft>
              <a:buClr>
                <a:schemeClr val="bg1">
                  <a:lumMod val="50000"/>
                </a:schemeClr>
              </a:buClr>
              <a:buSzPct val="150000"/>
              <a:buFont typeface="Wingdings" pitchFamily="2" charset="2"/>
              <a:buChar char="§"/>
              <a:defRPr/>
            </a:pPr>
            <a:r>
              <a:rPr lang="en-NZ" sz="1800" dirty="0" smtClean="0"/>
              <a:t>Growth opportunities in the insurance business – </a:t>
            </a:r>
            <a:r>
              <a:rPr lang="en-NZ" sz="1800" dirty="0" err="1" smtClean="0"/>
              <a:t>Bancassurance</a:t>
            </a:r>
            <a:endParaRPr lang="en-NZ" sz="1800" dirty="0" smtClean="0"/>
          </a:p>
          <a:p>
            <a:pPr algn="just" fontAlgn="auto">
              <a:spcBef>
                <a:spcPts val="600"/>
              </a:spcBef>
              <a:spcAft>
                <a:spcPts val="600"/>
              </a:spcAft>
              <a:buClr>
                <a:schemeClr val="bg1">
                  <a:lumMod val="50000"/>
                </a:schemeClr>
              </a:buClr>
              <a:buSzPct val="150000"/>
              <a:buFont typeface="Wingdings" pitchFamily="2" charset="2"/>
              <a:buChar char="§"/>
              <a:defRPr/>
            </a:pPr>
            <a:r>
              <a:rPr lang="en-NZ" sz="1800" dirty="0" smtClean="0"/>
              <a:t>Consolidate market position as a bank of national and strategic importance</a:t>
            </a:r>
          </a:p>
          <a:p>
            <a:pPr algn="just" fontAlgn="auto">
              <a:spcBef>
                <a:spcPts val="600"/>
              </a:spcBef>
              <a:spcAft>
                <a:spcPts val="600"/>
              </a:spcAft>
              <a:buClr>
                <a:schemeClr val="bg1">
                  <a:lumMod val="50000"/>
                </a:schemeClr>
              </a:buClr>
              <a:buSzPct val="150000"/>
              <a:buFont typeface="Wingdings" pitchFamily="2" charset="2"/>
              <a:buChar char="§"/>
              <a:defRPr/>
            </a:pPr>
            <a:r>
              <a:rPr lang="en-NZ" sz="1800" dirty="0" smtClean="0"/>
              <a:t>Continued growth of </a:t>
            </a:r>
            <a:r>
              <a:rPr lang="en-NZ" sz="1800" dirty="0" err="1" smtClean="0"/>
              <a:t>Kiwisaver</a:t>
            </a:r>
            <a:endParaRPr lang="en-NZ" sz="1800" dirty="0" smtClean="0"/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en-N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9D53D1C6-F69B-478F-82F8-68F2A278EA12}" type="slidenum">
              <a:rPr lang="en-NZ"/>
              <a:pPr>
                <a:defRPr/>
              </a:pPr>
              <a:t>14</a:t>
            </a:fld>
            <a:endParaRPr lang="en-N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NZ" dirty="0" smtClean="0"/>
              <a:t>Topics Covered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1438"/>
            <a:ext cx="8229600" cy="4525962"/>
          </a:xfrm>
        </p:spPr>
        <p:txBody>
          <a:bodyPr rtlCol="0">
            <a:normAutofit/>
          </a:bodyPr>
          <a:lstStyle/>
          <a:p>
            <a:pPr marL="419100" indent="-419100" fontAlgn="auto">
              <a:spcBef>
                <a:spcPts val="1200"/>
              </a:spcBef>
              <a:spcAft>
                <a:spcPts val="1200"/>
              </a:spcAft>
              <a:buClr>
                <a:schemeClr val="bg1">
                  <a:lumMod val="50000"/>
                </a:schemeClr>
              </a:buClr>
              <a:buSzPct val="150000"/>
              <a:buFont typeface="Wingdings" pitchFamily="2" charset="2"/>
              <a:buChar char="§"/>
              <a:defRPr/>
            </a:pPr>
            <a:r>
              <a:rPr lang="en-NZ" sz="1800" dirty="0" smtClean="0">
                <a:solidFill>
                  <a:schemeClr val="bg1">
                    <a:lumMod val="50000"/>
                  </a:schemeClr>
                </a:solidFill>
              </a:rPr>
              <a:t>Key Achievements </a:t>
            </a:r>
          </a:p>
          <a:p>
            <a:pPr marL="419100" indent="-419100" fontAlgn="auto">
              <a:spcBef>
                <a:spcPts val="1200"/>
              </a:spcBef>
              <a:spcAft>
                <a:spcPts val="1200"/>
              </a:spcAft>
              <a:buClr>
                <a:schemeClr val="bg1">
                  <a:lumMod val="50000"/>
                </a:schemeClr>
              </a:buClr>
              <a:buSzPct val="150000"/>
              <a:buFont typeface="Wingdings" pitchFamily="2" charset="2"/>
              <a:buChar char="§"/>
              <a:defRPr/>
            </a:pPr>
            <a:r>
              <a:rPr lang="en-NZ" sz="1800" dirty="0" smtClean="0">
                <a:solidFill>
                  <a:schemeClr val="bg1">
                    <a:lumMod val="50000"/>
                  </a:schemeClr>
                </a:solidFill>
              </a:rPr>
              <a:t>Profit Performance</a:t>
            </a:r>
          </a:p>
          <a:p>
            <a:pPr marL="419100" indent="-419100" fontAlgn="auto">
              <a:spcBef>
                <a:spcPts val="1200"/>
              </a:spcBef>
              <a:spcAft>
                <a:spcPts val="1200"/>
              </a:spcAft>
              <a:buClr>
                <a:schemeClr val="bg1">
                  <a:lumMod val="50000"/>
                </a:schemeClr>
              </a:buClr>
              <a:buSzPct val="150000"/>
              <a:buFont typeface="Wingdings" pitchFamily="2" charset="2"/>
              <a:buChar char="§"/>
              <a:defRPr/>
            </a:pPr>
            <a:r>
              <a:rPr lang="en-NZ" sz="1800" dirty="0" smtClean="0">
                <a:solidFill>
                  <a:schemeClr val="bg1">
                    <a:lumMod val="50000"/>
                  </a:schemeClr>
                </a:solidFill>
              </a:rPr>
              <a:t>Balance Sheet Growth</a:t>
            </a:r>
          </a:p>
          <a:p>
            <a:pPr marL="419100" indent="-419100" fontAlgn="auto">
              <a:spcBef>
                <a:spcPts val="1200"/>
              </a:spcBef>
              <a:spcAft>
                <a:spcPts val="1200"/>
              </a:spcAft>
              <a:buClr>
                <a:schemeClr val="bg1">
                  <a:lumMod val="50000"/>
                </a:schemeClr>
              </a:buClr>
              <a:buSzPct val="150000"/>
              <a:buFont typeface="Wingdings" pitchFamily="2" charset="2"/>
              <a:buChar char="§"/>
              <a:defRPr/>
            </a:pPr>
            <a:r>
              <a:rPr lang="en-NZ" sz="1800" dirty="0" smtClean="0">
                <a:solidFill>
                  <a:schemeClr val="bg1">
                    <a:lumMod val="50000"/>
                  </a:schemeClr>
                </a:solidFill>
              </a:rPr>
              <a:t>Key Ratios</a:t>
            </a:r>
          </a:p>
          <a:p>
            <a:pPr marL="419100" indent="-419100" fontAlgn="auto">
              <a:spcBef>
                <a:spcPts val="1200"/>
              </a:spcBef>
              <a:spcAft>
                <a:spcPts val="1200"/>
              </a:spcAft>
              <a:buClr>
                <a:schemeClr val="bg1">
                  <a:lumMod val="50000"/>
                </a:schemeClr>
              </a:buClr>
              <a:buSzPct val="150000"/>
              <a:buFont typeface="Wingdings" pitchFamily="2" charset="2"/>
              <a:buChar char="§"/>
              <a:defRPr/>
            </a:pPr>
            <a:r>
              <a:rPr lang="en-NZ" sz="1800" dirty="0" smtClean="0">
                <a:solidFill>
                  <a:schemeClr val="bg1">
                    <a:lumMod val="50000"/>
                  </a:schemeClr>
                </a:solidFill>
              </a:rPr>
              <a:t>Capital Adequacy</a:t>
            </a:r>
          </a:p>
          <a:p>
            <a:pPr marL="419100" indent="-419100" fontAlgn="auto">
              <a:spcBef>
                <a:spcPts val="1200"/>
              </a:spcBef>
              <a:spcAft>
                <a:spcPts val="1200"/>
              </a:spcAft>
              <a:buClr>
                <a:schemeClr val="bg1">
                  <a:lumMod val="50000"/>
                </a:schemeClr>
              </a:buClr>
              <a:buSzPct val="150000"/>
              <a:buFont typeface="Wingdings" pitchFamily="2" charset="2"/>
              <a:buChar char="§"/>
              <a:defRPr/>
            </a:pPr>
            <a:r>
              <a:rPr lang="en-NZ" sz="1800" dirty="0" smtClean="0">
                <a:solidFill>
                  <a:schemeClr val="bg1">
                    <a:lumMod val="50000"/>
                  </a:schemeClr>
                </a:solidFill>
              </a:rPr>
              <a:t>Credit Quality</a:t>
            </a:r>
          </a:p>
          <a:p>
            <a:pPr marL="419100" indent="-419100" fontAlgn="auto">
              <a:spcBef>
                <a:spcPts val="1200"/>
              </a:spcBef>
              <a:spcAft>
                <a:spcPts val="1200"/>
              </a:spcAft>
              <a:buClr>
                <a:schemeClr val="bg1">
                  <a:lumMod val="50000"/>
                </a:schemeClr>
              </a:buClr>
              <a:buSzPct val="150000"/>
              <a:buFont typeface="Wingdings" pitchFamily="2" charset="2"/>
              <a:buChar char="§"/>
              <a:defRPr/>
            </a:pPr>
            <a:r>
              <a:rPr lang="en-NZ" sz="1800" dirty="0" smtClean="0">
                <a:solidFill>
                  <a:schemeClr val="bg1">
                    <a:lumMod val="50000"/>
                  </a:schemeClr>
                </a:solidFill>
              </a:rPr>
              <a:t>The Future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NZ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6276A292-C92E-4DEC-AC8C-756B6C4C7F8F}" type="slidenum">
              <a:rPr lang="en-NZ"/>
              <a:pPr>
                <a:defRPr/>
              </a:pPr>
              <a:t>2</a:t>
            </a:fld>
            <a:endParaRPr lang="en-N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NZ" dirty="0" smtClean="0"/>
              <a:t>Key achievements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1438"/>
            <a:ext cx="8229600" cy="4525962"/>
          </a:xfrm>
        </p:spPr>
        <p:txBody>
          <a:bodyPr rtlCol="0">
            <a:normAutofit/>
          </a:bodyPr>
          <a:lstStyle/>
          <a:p>
            <a:pPr marL="444500" indent="-444500" algn="just" fontAlgn="auto">
              <a:spcAft>
                <a:spcPts val="600"/>
              </a:spcAft>
              <a:buClr>
                <a:schemeClr val="bg1">
                  <a:lumMod val="50000"/>
                </a:schemeClr>
              </a:buClr>
              <a:buSzPct val="150000"/>
              <a:buFont typeface="Wingdings" pitchFamily="2" charset="2"/>
              <a:buChar char="§"/>
              <a:tabLst>
                <a:tab pos="901700" algn="l"/>
              </a:tabLst>
              <a:defRPr/>
            </a:pPr>
            <a:r>
              <a:rPr lang="en-NZ" sz="1800" dirty="0" smtClean="0">
                <a:solidFill>
                  <a:schemeClr val="bg1">
                    <a:lumMod val="50000"/>
                  </a:schemeClr>
                </a:solidFill>
              </a:rPr>
              <a:t>Profit after tax of $79.1m for the year ended 30 June 2012, a 276% increase on previous year’s profit of $21.2m  </a:t>
            </a:r>
          </a:p>
          <a:p>
            <a:pPr marL="444500" indent="-444500" algn="just" fontAlgn="auto">
              <a:spcAft>
                <a:spcPts val="600"/>
              </a:spcAft>
              <a:buFont typeface="Arial" pitchFamily="34" charset="0"/>
              <a:buNone/>
              <a:tabLst>
                <a:tab pos="901700" algn="l"/>
              </a:tabLst>
              <a:defRPr/>
            </a:pPr>
            <a:endParaRPr lang="en-NZ" sz="1800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444500" indent="-444500" algn="just" fontAlgn="auto">
              <a:spcAft>
                <a:spcPts val="600"/>
              </a:spcAft>
              <a:buClr>
                <a:schemeClr val="bg1">
                  <a:lumMod val="50000"/>
                </a:schemeClr>
              </a:buClr>
              <a:buSzPct val="150000"/>
              <a:buFont typeface="Wingdings" pitchFamily="2" charset="2"/>
              <a:buChar char="§"/>
              <a:tabLst>
                <a:tab pos="901700" algn="l"/>
              </a:tabLst>
              <a:defRPr/>
            </a:pPr>
            <a:r>
              <a:rPr lang="en-NZ" sz="1800" dirty="0" smtClean="0">
                <a:solidFill>
                  <a:schemeClr val="bg1">
                    <a:lumMod val="50000"/>
                  </a:schemeClr>
                </a:solidFill>
                <a:cs typeface="Times New Roman" pitchFamily="18" charset="0"/>
              </a:rPr>
              <a:t>Continued growth in balance sheet since June 2011:</a:t>
            </a:r>
          </a:p>
          <a:p>
            <a:pPr marL="1079500" lvl="1" indent="-455613" algn="just" fontAlgn="auto">
              <a:spcAft>
                <a:spcPts val="600"/>
              </a:spcAft>
              <a:buClr>
                <a:schemeClr val="bg1">
                  <a:lumMod val="50000"/>
                </a:schemeClr>
              </a:buClr>
              <a:buSzPct val="100000"/>
              <a:buFont typeface="Wingdings" pitchFamily="2" charset="2"/>
              <a:buChar char="§"/>
              <a:tabLst>
                <a:tab pos="901700" algn="l"/>
              </a:tabLst>
              <a:defRPr/>
            </a:pPr>
            <a:r>
              <a:rPr lang="en-NZ" sz="1800" dirty="0" smtClean="0">
                <a:solidFill>
                  <a:schemeClr val="bg1">
                    <a:lumMod val="50000"/>
                  </a:schemeClr>
                </a:solidFill>
                <a:cs typeface="Times New Roman" pitchFamily="18" charset="0"/>
              </a:rPr>
              <a:t>Lending increased 8% from $11.5bn to $12.4bn</a:t>
            </a:r>
          </a:p>
          <a:p>
            <a:pPr marL="1079500" lvl="1" indent="-455613" algn="just" fontAlgn="auto">
              <a:spcAft>
                <a:spcPts val="600"/>
              </a:spcAft>
              <a:buClr>
                <a:schemeClr val="bg1">
                  <a:lumMod val="50000"/>
                </a:schemeClr>
              </a:buClr>
              <a:buSzPct val="100000"/>
              <a:buFont typeface="Wingdings" pitchFamily="2" charset="2"/>
              <a:buChar char="§"/>
              <a:tabLst>
                <a:tab pos="901700" algn="l"/>
              </a:tabLst>
              <a:defRPr/>
            </a:pPr>
            <a:r>
              <a:rPr lang="en-NZ" sz="1800" dirty="0" smtClean="0">
                <a:solidFill>
                  <a:schemeClr val="bg1">
                    <a:lumMod val="50000"/>
                  </a:schemeClr>
                </a:solidFill>
                <a:cs typeface="Times New Roman" pitchFamily="18" charset="0"/>
              </a:rPr>
              <a:t>Customer deposits increased 9% from $10.6bn to $11.6bn</a:t>
            </a:r>
          </a:p>
          <a:p>
            <a:pPr marL="1079500" lvl="1" indent="-455613" algn="just" fontAlgn="auto">
              <a:spcAft>
                <a:spcPts val="600"/>
              </a:spcAft>
              <a:buClr>
                <a:schemeClr val="bg1">
                  <a:lumMod val="50000"/>
                </a:schemeClr>
              </a:buClr>
              <a:buSzPct val="100000"/>
              <a:buFont typeface="Wingdings" pitchFamily="2" charset="2"/>
              <a:buChar char="§"/>
              <a:tabLst>
                <a:tab pos="901700" algn="l"/>
              </a:tabLst>
              <a:defRPr/>
            </a:pPr>
            <a:r>
              <a:rPr lang="en-NZ" sz="1800" dirty="0" smtClean="0">
                <a:solidFill>
                  <a:schemeClr val="bg1">
                    <a:lumMod val="50000"/>
                  </a:schemeClr>
                </a:solidFill>
                <a:cs typeface="Times New Roman" pitchFamily="18" charset="0"/>
              </a:rPr>
              <a:t>Customer growth continued and now exceeds 800,000 </a:t>
            </a:r>
          </a:p>
          <a:p>
            <a:pPr marL="1079500" lvl="1" indent="-455613" algn="just" fontAlgn="auto">
              <a:spcAft>
                <a:spcPts val="600"/>
              </a:spcAft>
              <a:buSzPct val="50000"/>
              <a:buFont typeface="Arial" pitchFamily="34" charset="0"/>
              <a:buNone/>
              <a:tabLst>
                <a:tab pos="901700" algn="l"/>
              </a:tabLst>
              <a:defRPr/>
            </a:pPr>
            <a:endParaRPr lang="en-NZ" sz="1800" dirty="0" smtClean="0">
              <a:solidFill>
                <a:schemeClr val="bg1">
                  <a:lumMod val="50000"/>
                </a:schemeClr>
              </a:solidFill>
              <a:cs typeface="Times New Roman" pitchFamily="18" charset="0"/>
            </a:endParaRPr>
          </a:p>
          <a:p>
            <a:pPr marL="444500" indent="-444500" algn="just" fontAlgn="auto">
              <a:spcAft>
                <a:spcPts val="600"/>
              </a:spcAft>
              <a:buClr>
                <a:schemeClr val="bg1">
                  <a:lumMod val="50000"/>
                </a:schemeClr>
              </a:buClr>
              <a:buSzPct val="150000"/>
              <a:buFont typeface="Wingdings" pitchFamily="2" charset="2"/>
              <a:buChar char="§"/>
              <a:tabLst>
                <a:tab pos="901700" algn="l"/>
              </a:tabLst>
              <a:defRPr/>
            </a:pPr>
            <a:r>
              <a:rPr lang="en-NZ" sz="1800" dirty="0" smtClean="0">
                <a:solidFill>
                  <a:schemeClr val="bg1">
                    <a:lumMod val="50000"/>
                  </a:schemeClr>
                </a:solidFill>
              </a:rPr>
              <a:t>Celebrated 10 years since launch in Albany, North Shore, March 2002</a:t>
            </a:r>
            <a:endParaRPr lang="en-NZ" sz="1800" dirty="0" smtClean="0">
              <a:solidFill>
                <a:schemeClr val="bg1">
                  <a:lumMod val="50000"/>
                </a:schemeClr>
              </a:solidFill>
              <a:cs typeface="Times New Roman" pitchFamily="18" charset="0"/>
            </a:endParaRP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NZ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A8360826-AB31-4953-80FE-00B46B88EDA1}" type="slidenum">
              <a:rPr lang="en-NZ"/>
              <a:pPr>
                <a:defRPr/>
              </a:pPr>
              <a:t>3</a:t>
            </a:fld>
            <a:endParaRPr lang="en-NZ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NZ" dirty="0" smtClean="0"/>
              <a:t>Key achievements continued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03338"/>
            <a:ext cx="8229600" cy="4525962"/>
          </a:xfrm>
        </p:spPr>
        <p:txBody>
          <a:bodyPr rtlCol="0">
            <a:normAutofit/>
          </a:bodyPr>
          <a:lstStyle/>
          <a:p>
            <a:pPr marL="0" indent="0" fontAlgn="auto">
              <a:spcBef>
                <a:spcPts val="1075"/>
              </a:spcBef>
              <a:spcAft>
                <a:spcPts val="0"/>
              </a:spcAft>
              <a:buClr>
                <a:srgbClr val="FF0000"/>
              </a:buClr>
              <a:buSzPct val="150000"/>
              <a:buFont typeface="Arial" pitchFamily="34" charset="0"/>
              <a:buNone/>
              <a:tabLst>
                <a:tab pos="901700" algn="l"/>
              </a:tabLst>
              <a:defRPr/>
            </a:pPr>
            <a:r>
              <a:rPr lang="en-NZ" sz="2000" dirty="0" smtClean="0">
                <a:solidFill>
                  <a:schemeClr val="bg1">
                    <a:lumMod val="50000"/>
                  </a:schemeClr>
                </a:solidFill>
              </a:rPr>
              <a:t>Purchase of Gareth Morgan Investments (by Kiwi Group Holdings Ltd).</a:t>
            </a:r>
          </a:p>
          <a:p>
            <a:pPr marL="844550" lvl="1" indent="-444500" algn="just" fontAlgn="auto">
              <a:spcBef>
                <a:spcPts val="1075"/>
              </a:spcBef>
              <a:spcAft>
                <a:spcPts val="0"/>
              </a:spcAft>
              <a:buClr>
                <a:schemeClr val="bg1">
                  <a:lumMod val="50000"/>
                </a:schemeClr>
              </a:buClr>
              <a:buSzPct val="150000"/>
              <a:buFont typeface="Wingdings" pitchFamily="2" charset="2"/>
              <a:buChar char="§"/>
              <a:tabLst>
                <a:tab pos="901700" algn="l"/>
              </a:tabLst>
              <a:defRPr/>
            </a:pPr>
            <a:r>
              <a:rPr lang="en-NZ" sz="1800" dirty="0" smtClean="0">
                <a:solidFill>
                  <a:schemeClr val="bg1">
                    <a:lumMod val="50000"/>
                  </a:schemeClr>
                </a:solidFill>
              </a:rPr>
              <a:t>GMI manages more than $1.5 billion of funds</a:t>
            </a:r>
          </a:p>
          <a:p>
            <a:pPr marL="844550" lvl="1" indent="-444500" algn="just" fontAlgn="auto">
              <a:spcBef>
                <a:spcPts val="1075"/>
              </a:spcBef>
              <a:spcAft>
                <a:spcPts val="0"/>
              </a:spcAft>
              <a:buClr>
                <a:schemeClr val="bg1">
                  <a:lumMod val="50000"/>
                </a:schemeClr>
              </a:buClr>
              <a:buSzPct val="150000"/>
              <a:buFont typeface="Wingdings" pitchFamily="2" charset="2"/>
              <a:buChar char="§"/>
              <a:tabLst>
                <a:tab pos="901700" algn="l"/>
              </a:tabLst>
              <a:defRPr/>
            </a:pPr>
            <a:r>
              <a:rPr lang="en-NZ" sz="1800" dirty="0" smtClean="0">
                <a:solidFill>
                  <a:schemeClr val="bg1">
                    <a:lumMod val="50000"/>
                  </a:schemeClr>
                </a:solidFill>
              </a:rPr>
              <a:t>Adds $650 million to </a:t>
            </a:r>
            <a:r>
              <a:rPr lang="en-NZ" sz="1800" dirty="0" err="1" smtClean="0">
                <a:solidFill>
                  <a:schemeClr val="bg1">
                    <a:lumMod val="50000"/>
                  </a:schemeClr>
                </a:solidFill>
              </a:rPr>
              <a:t>Kiwisaver</a:t>
            </a:r>
            <a:r>
              <a:rPr lang="en-NZ" sz="1800" dirty="0" smtClean="0">
                <a:solidFill>
                  <a:schemeClr val="bg1">
                    <a:lumMod val="50000"/>
                  </a:schemeClr>
                </a:solidFill>
              </a:rPr>
              <a:t> funds</a:t>
            </a:r>
          </a:p>
          <a:p>
            <a:pPr marL="844550" lvl="1" indent="-444500" algn="just" fontAlgn="auto">
              <a:spcBef>
                <a:spcPts val="1075"/>
              </a:spcBef>
              <a:spcAft>
                <a:spcPts val="0"/>
              </a:spcAft>
              <a:buClr>
                <a:schemeClr val="bg1">
                  <a:lumMod val="50000"/>
                </a:schemeClr>
              </a:buClr>
              <a:buSzPct val="150000"/>
              <a:buFont typeface="Wingdings" pitchFamily="2" charset="2"/>
              <a:buChar char="§"/>
              <a:tabLst>
                <a:tab pos="901700" algn="l"/>
              </a:tabLst>
              <a:defRPr/>
            </a:pPr>
            <a:r>
              <a:rPr lang="en-NZ" sz="1800" dirty="0" smtClean="0">
                <a:solidFill>
                  <a:schemeClr val="bg1">
                    <a:lumMod val="50000"/>
                  </a:schemeClr>
                </a:solidFill>
              </a:rPr>
              <a:t>Looking to consolidate the two </a:t>
            </a:r>
            <a:r>
              <a:rPr lang="en-NZ" sz="1800" dirty="0" err="1" smtClean="0">
                <a:solidFill>
                  <a:schemeClr val="bg1">
                    <a:lumMod val="50000"/>
                  </a:schemeClr>
                </a:solidFill>
              </a:rPr>
              <a:t>Kiwisaver</a:t>
            </a:r>
            <a:r>
              <a:rPr lang="en-NZ" sz="1800" dirty="0" smtClean="0">
                <a:solidFill>
                  <a:schemeClr val="bg1">
                    <a:lumMod val="50000"/>
                  </a:schemeClr>
                </a:solidFill>
              </a:rPr>
              <a:t> funds later this year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en-NZ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0CEEF081-224B-4669-83C9-25BD47433D21}" type="slidenum">
              <a:rPr lang="en-NZ"/>
              <a:pPr>
                <a:defRPr/>
              </a:pPr>
              <a:t>4</a:t>
            </a:fld>
            <a:endParaRPr lang="en-N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NZ" dirty="0" smtClean="0"/>
              <a:t>Key achievements continued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525963"/>
          </a:xfrm>
        </p:spPr>
        <p:txBody>
          <a:bodyPr rtlCol="0">
            <a:normAutofit/>
          </a:bodyPr>
          <a:lstStyle/>
          <a:p>
            <a:pPr marL="444500" indent="-444500" algn="just" fontAlgn="auto">
              <a:spcBef>
                <a:spcPts val="1200"/>
              </a:spcBef>
              <a:spcAft>
                <a:spcPts val="600"/>
              </a:spcAft>
              <a:buSzPct val="150000"/>
              <a:buFont typeface="Wingdings" pitchFamily="2" charset="2"/>
              <a:buChar char="§"/>
              <a:tabLst>
                <a:tab pos="901700" algn="l"/>
              </a:tabLst>
              <a:defRPr/>
            </a:pPr>
            <a:r>
              <a:rPr lang="en-NZ" sz="1800" dirty="0" smtClean="0">
                <a:solidFill>
                  <a:schemeClr val="bg1">
                    <a:lumMod val="50000"/>
                  </a:schemeClr>
                </a:solidFill>
              </a:rPr>
              <a:t>Kiwibank’s credit rating confirmed as AA- by Standard and Poor’s</a:t>
            </a:r>
          </a:p>
          <a:p>
            <a:pPr marL="444500" indent="-444500" algn="just" fontAlgn="auto">
              <a:spcBef>
                <a:spcPts val="1200"/>
              </a:spcBef>
              <a:spcAft>
                <a:spcPts val="600"/>
              </a:spcAft>
              <a:buSzPct val="150000"/>
              <a:buFont typeface="Wingdings" pitchFamily="2" charset="2"/>
              <a:buChar char="§"/>
              <a:tabLst>
                <a:tab pos="901700" algn="l"/>
              </a:tabLst>
              <a:defRPr/>
            </a:pPr>
            <a:r>
              <a:rPr lang="en-NZ" sz="1800" dirty="0" smtClean="0">
                <a:solidFill>
                  <a:schemeClr val="bg1">
                    <a:lumMod val="50000"/>
                  </a:schemeClr>
                </a:solidFill>
              </a:rPr>
              <a:t>Rating amended from stable to negative following re-rating of New Zealand Post</a:t>
            </a:r>
          </a:p>
          <a:p>
            <a:pPr marL="444500" indent="-444500" algn="just" fontAlgn="auto">
              <a:spcBef>
                <a:spcPts val="1200"/>
              </a:spcBef>
              <a:spcAft>
                <a:spcPts val="600"/>
              </a:spcAft>
              <a:buSzPct val="150000"/>
              <a:buFont typeface="Wingdings" pitchFamily="2" charset="2"/>
              <a:buChar char="§"/>
              <a:tabLst>
                <a:tab pos="901700" algn="l"/>
              </a:tabLst>
              <a:defRPr/>
            </a:pPr>
            <a:r>
              <a:rPr lang="en-NZ" sz="1800" dirty="0" smtClean="0">
                <a:solidFill>
                  <a:schemeClr val="bg1">
                    <a:lumMod val="50000"/>
                  </a:schemeClr>
                </a:solidFill>
              </a:rPr>
              <a:t>‘AA’ Fitch rating granted in June 2012; outlook stable</a:t>
            </a:r>
          </a:p>
          <a:p>
            <a:pPr marL="444500" indent="-444500" algn="just" fontAlgn="auto">
              <a:spcBef>
                <a:spcPts val="1200"/>
              </a:spcBef>
              <a:spcAft>
                <a:spcPts val="600"/>
              </a:spcAft>
              <a:buSzPct val="150000"/>
              <a:buFont typeface="Wingdings" pitchFamily="2" charset="2"/>
              <a:buChar char="§"/>
              <a:tabLst>
                <a:tab pos="901700" algn="l"/>
              </a:tabLst>
              <a:defRPr/>
            </a:pPr>
            <a:r>
              <a:rPr lang="en-NZ" sz="1800" dirty="0" smtClean="0">
                <a:solidFill>
                  <a:schemeClr val="bg1">
                    <a:lumMod val="50000"/>
                  </a:schemeClr>
                </a:solidFill>
              </a:rPr>
              <a:t>Aggressive promotions in a static home loan market</a:t>
            </a:r>
          </a:p>
          <a:p>
            <a:pPr marL="444500" indent="-444500" algn="just" fontAlgn="auto">
              <a:spcBef>
                <a:spcPts val="1200"/>
              </a:spcBef>
              <a:spcAft>
                <a:spcPts val="600"/>
              </a:spcAft>
              <a:buSzPct val="150000"/>
              <a:buFont typeface="Wingdings" pitchFamily="2" charset="2"/>
              <a:buChar char="§"/>
              <a:tabLst>
                <a:tab pos="901700" algn="l"/>
              </a:tabLst>
              <a:defRPr/>
            </a:pPr>
            <a:r>
              <a:rPr lang="en-NZ" sz="1800" dirty="0" smtClean="0">
                <a:solidFill>
                  <a:schemeClr val="bg1">
                    <a:lumMod val="50000"/>
                  </a:schemeClr>
                </a:solidFill>
              </a:rPr>
              <a:t>Great success with one-year fixed rate of 4.99% (required more staff on the phones)!</a:t>
            </a:r>
          </a:p>
          <a:p>
            <a:pPr marL="444500" indent="-444500" algn="just" fontAlgn="auto">
              <a:spcBef>
                <a:spcPts val="1200"/>
              </a:spcBef>
              <a:spcAft>
                <a:spcPts val="600"/>
              </a:spcAft>
              <a:buClr>
                <a:schemeClr val="bg1">
                  <a:lumMod val="50000"/>
                </a:schemeClr>
              </a:buClr>
              <a:buSzPct val="150000"/>
              <a:buFont typeface="Wingdings" pitchFamily="2" charset="2"/>
              <a:buChar char="§"/>
              <a:tabLst>
                <a:tab pos="901700" algn="l"/>
              </a:tabLst>
              <a:defRPr/>
            </a:pPr>
            <a:r>
              <a:rPr lang="en-NZ" sz="1800" dirty="0" smtClean="0">
                <a:solidFill>
                  <a:schemeClr val="bg1">
                    <a:lumMod val="50000"/>
                  </a:schemeClr>
                </a:solidFill>
              </a:rPr>
              <a:t>Continued support of the Kiwibank New Zealander of the Year and local heroes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NZ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A2BB96E3-7F41-46E6-827F-1AF0E302279A}" type="slidenum">
              <a:rPr lang="en-NZ"/>
              <a:pPr>
                <a:defRPr/>
              </a:pPr>
              <a:t>5</a:t>
            </a:fld>
            <a:endParaRPr lang="en-N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NZ" dirty="0" smtClean="0"/>
              <a:t>Awards and achievements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1438"/>
            <a:ext cx="8229600" cy="4525962"/>
          </a:xfrm>
        </p:spPr>
        <p:txBody>
          <a:bodyPr rtlCol="0">
            <a:normAutofit/>
          </a:bodyPr>
          <a:lstStyle/>
          <a:p>
            <a:pPr marL="444500" indent="-444500" algn="just" fontAlgn="auto">
              <a:spcBef>
                <a:spcPts val="1200"/>
              </a:spcBef>
              <a:spcAft>
                <a:spcPts val="1200"/>
              </a:spcAft>
              <a:buSzPct val="150000"/>
              <a:buFont typeface="Wingdings" pitchFamily="2" charset="2"/>
              <a:buChar char="§"/>
              <a:tabLst>
                <a:tab pos="901700" algn="l"/>
              </a:tabLst>
              <a:defRPr/>
            </a:pPr>
            <a:r>
              <a:rPr lang="en-NZ" sz="1800" dirty="0" smtClean="0">
                <a:solidFill>
                  <a:schemeClr val="bg1">
                    <a:lumMod val="50000"/>
                  </a:schemeClr>
                </a:solidFill>
              </a:rPr>
              <a:t>Bank of the Year (</a:t>
            </a:r>
            <a:r>
              <a:rPr lang="en-NZ" sz="1800" dirty="0" err="1" smtClean="0">
                <a:solidFill>
                  <a:schemeClr val="bg1">
                    <a:lumMod val="50000"/>
                  </a:schemeClr>
                </a:solidFill>
              </a:rPr>
              <a:t>Canstar</a:t>
            </a:r>
            <a:r>
              <a:rPr lang="en-NZ" sz="1800" dirty="0" smtClean="0">
                <a:solidFill>
                  <a:schemeClr val="bg1">
                    <a:lumMod val="50000"/>
                  </a:schemeClr>
                </a:solidFill>
              </a:rPr>
              <a:t> and SST)</a:t>
            </a:r>
          </a:p>
          <a:p>
            <a:pPr marL="444500" indent="-444500" algn="just" fontAlgn="auto">
              <a:spcBef>
                <a:spcPts val="1200"/>
              </a:spcBef>
              <a:spcAft>
                <a:spcPts val="1200"/>
              </a:spcAft>
              <a:buSzPct val="150000"/>
              <a:buFont typeface="Wingdings" pitchFamily="2" charset="2"/>
              <a:buChar char="§"/>
              <a:tabLst>
                <a:tab pos="901700" algn="l"/>
              </a:tabLst>
              <a:defRPr/>
            </a:pPr>
            <a:r>
              <a:rPr lang="en-NZ" sz="1800" dirty="0" smtClean="0">
                <a:solidFill>
                  <a:schemeClr val="bg1">
                    <a:lumMod val="50000"/>
                  </a:schemeClr>
                </a:solidFill>
              </a:rPr>
              <a:t>Best Value Bank (</a:t>
            </a:r>
            <a:r>
              <a:rPr lang="en-NZ" sz="1800" dirty="0" err="1" smtClean="0">
                <a:solidFill>
                  <a:schemeClr val="bg1">
                    <a:lumMod val="50000"/>
                  </a:schemeClr>
                </a:solidFill>
              </a:rPr>
              <a:t>Canstar</a:t>
            </a:r>
            <a:r>
              <a:rPr lang="en-NZ" sz="1800" dirty="0" smtClean="0">
                <a:solidFill>
                  <a:schemeClr val="bg1">
                    <a:lumMod val="50000"/>
                  </a:schemeClr>
                </a:solidFill>
              </a:rPr>
              <a:t> and SST)</a:t>
            </a:r>
          </a:p>
          <a:p>
            <a:pPr marL="444500" indent="-444500" algn="just" fontAlgn="auto">
              <a:spcBef>
                <a:spcPts val="1200"/>
              </a:spcBef>
              <a:spcAft>
                <a:spcPts val="1200"/>
              </a:spcAft>
              <a:buSzPct val="150000"/>
              <a:buFont typeface="Wingdings" pitchFamily="2" charset="2"/>
              <a:buChar char="§"/>
              <a:tabLst>
                <a:tab pos="901700" algn="l"/>
              </a:tabLst>
              <a:defRPr/>
            </a:pPr>
            <a:r>
              <a:rPr lang="en-NZ" sz="1800" dirty="0" smtClean="0">
                <a:solidFill>
                  <a:schemeClr val="bg1">
                    <a:lumMod val="50000"/>
                  </a:schemeClr>
                </a:solidFill>
              </a:rPr>
              <a:t>First-Home Buyer Award (</a:t>
            </a:r>
            <a:r>
              <a:rPr lang="en-NZ" sz="1800" dirty="0" err="1" smtClean="0">
                <a:solidFill>
                  <a:schemeClr val="bg1">
                    <a:lumMod val="50000"/>
                  </a:schemeClr>
                </a:solidFill>
              </a:rPr>
              <a:t>Canstar</a:t>
            </a:r>
            <a:r>
              <a:rPr lang="en-NZ" sz="1800" dirty="0" smtClean="0">
                <a:solidFill>
                  <a:schemeClr val="bg1">
                    <a:lumMod val="50000"/>
                  </a:schemeClr>
                </a:solidFill>
              </a:rPr>
              <a:t>)</a:t>
            </a:r>
          </a:p>
          <a:p>
            <a:pPr marL="444500" indent="-444500" algn="just" fontAlgn="auto">
              <a:spcBef>
                <a:spcPts val="1200"/>
              </a:spcBef>
              <a:spcAft>
                <a:spcPts val="1200"/>
              </a:spcAft>
              <a:buSzPct val="150000"/>
              <a:buFont typeface="Wingdings" pitchFamily="2" charset="2"/>
              <a:buChar char="§"/>
              <a:tabLst>
                <a:tab pos="901700" algn="l"/>
              </a:tabLst>
              <a:defRPr/>
            </a:pPr>
            <a:r>
              <a:rPr lang="en-NZ" sz="1800" dirty="0" smtClean="0">
                <a:solidFill>
                  <a:schemeClr val="bg1">
                    <a:lumMod val="50000"/>
                  </a:schemeClr>
                </a:solidFill>
              </a:rPr>
              <a:t>Highest level of customer satisfaction (Roy Morgan)</a:t>
            </a:r>
          </a:p>
          <a:p>
            <a:pPr marL="444500" indent="-444500" algn="just" fontAlgn="auto">
              <a:spcBef>
                <a:spcPts val="1200"/>
              </a:spcBef>
              <a:spcAft>
                <a:spcPts val="1200"/>
              </a:spcAft>
              <a:buSzPct val="150000"/>
              <a:buFont typeface="Wingdings" pitchFamily="2" charset="2"/>
              <a:buChar char="§"/>
              <a:tabLst>
                <a:tab pos="901700" algn="l"/>
              </a:tabLst>
              <a:defRPr/>
            </a:pPr>
            <a:r>
              <a:rPr lang="en-NZ" sz="1800" dirty="0" smtClean="0">
                <a:solidFill>
                  <a:schemeClr val="bg1">
                    <a:lumMod val="50000"/>
                  </a:schemeClr>
                </a:solidFill>
              </a:rPr>
              <a:t>Most trusted bank brand (Reader’s Digest)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NZ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24EBA810-F210-45DB-BA21-DE7D18F76BE6}" type="slidenum">
              <a:rPr lang="en-NZ"/>
              <a:pPr>
                <a:defRPr/>
              </a:pPr>
              <a:t>6</a:t>
            </a:fld>
            <a:endParaRPr lang="en-N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NZ" dirty="0" smtClean="0"/>
              <a:t>Financial Performance – Profit &amp; Loss</a:t>
            </a:r>
            <a:endParaRPr lang="en-NZ" dirty="0"/>
          </a:p>
        </p:txBody>
      </p:sp>
      <p:sp>
        <p:nvSpPr>
          <p:cNvPr id="21506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525963"/>
          </a:xfrm>
        </p:spPr>
        <p:txBody>
          <a:bodyPr/>
          <a:lstStyle/>
          <a:p>
            <a:pPr>
              <a:buFont typeface="Wingdings" pitchFamily="2" charset="2"/>
              <a:buChar char="§"/>
            </a:pPr>
            <a:r>
              <a:rPr lang="en-NZ" sz="1800" smtClean="0">
                <a:latin typeface="MetaSerifOT-Book"/>
              </a:rPr>
              <a:t>Kiwibank substantially increased net interest income and reduced expenses resulting in profit after tax rising 276% </a:t>
            </a:r>
          </a:p>
        </p:txBody>
      </p:sp>
      <p:sp>
        <p:nvSpPr>
          <p:cNvPr id="21507" name="AutoShape 246"/>
          <p:cNvSpPr>
            <a:spLocks noChangeAspect="1" noChangeArrowheads="1"/>
          </p:cNvSpPr>
          <p:nvPr/>
        </p:nvSpPr>
        <p:spPr bwMode="auto">
          <a:xfrm>
            <a:off x="7989888" y="3894138"/>
            <a:ext cx="180975" cy="236537"/>
          </a:xfrm>
          <a:prstGeom prst="downArrow">
            <a:avLst>
              <a:gd name="adj1" fmla="val 50000"/>
              <a:gd name="adj2" fmla="val 49975"/>
            </a:avLst>
          </a:prstGeom>
          <a:solidFill>
            <a:srgbClr val="00B05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endParaRPr lang="en-GB">
              <a:latin typeface="Calibri" pitchFamily="34" charset="0"/>
            </a:endParaRPr>
          </a:p>
        </p:txBody>
      </p:sp>
      <p:sp>
        <p:nvSpPr>
          <p:cNvPr id="21508" name="AutoShape 246"/>
          <p:cNvSpPr>
            <a:spLocks noChangeAspect="1" noChangeArrowheads="1"/>
          </p:cNvSpPr>
          <p:nvPr/>
        </p:nvSpPr>
        <p:spPr bwMode="auto">
          <a:xfrm>
            <a:off x="7986713" y="3490913"/>
            <a:ext cx="185737" cy="244475"/>
          </a:xfrm>
          <a:prstGeom prst="upArrow">
            <a:avLst>
              <a:gd name="adj1" fmla="val 50000"/>
              <a:gd name="adj2" fmla="val 32906"/>
            </a:avLst>
          </a:prstGeom>
          <a:solidFill>
            <a:srgbClr val="00B05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endParaRPr lang="en-GB">
              <a:latin typeface="Calibri" pitchFamily="34" charset="0"/>
            </a:endParaRPr>
          </a:p>
        </p:txBody>
      </p:sp>
      <p:graphicFrame>
        <p:nvGraphicFramePr>
          <p:cNvPr id="6" name="Table 5"/>
          <p:cNvGraphicFramePr>
            <a:graphicFrameLocks noGrp="1" noChangeAspect="1"/>
          </p:cNvGraphicFramePr>
          <p:nvPr/>
        </p:nvGraphicFramePr>
        <p:xfrm>
          <a:off x="1117600" y="2276475"/>
          <a:ext cx="6550025" cy="2860675"/>
        </p:xfrm>
        <a:graphic>
          <a:graphicData uri="http://schemas.openxmlformats.org/drawingml/2006/table">
            <a:tbl>
              <a:tblPr/>
              <a:tblGrid>
                <a:gridCol w="2706956"/>
                <a:gridCol w="969893"/>
                <a:gridCol w="942068"/>
                <a:gridCol w="989768"/>
                <a:gridCol w="942068"/>
              </a:tblGrid>
              <a:tr h="293542">
                <a:tc>
                  <a:txBody>
                    <a:bodyPr/>
                    <a:lstStyle/>
                    <a:p>
                      <a:pPr algn="l" fontAlgn="b"/>
                      <a:r>
                        <a:rPr lang="en-NZ" sz="1100" kern="1200" baseline="0" dirty="0">
                          <a:solidFill>
                            <a:schemeClr val="tx1"/>
                          </a:solidFill>
                          <a:latin typeface="MetaSerifOT-Book" pitchFamily="50" charset="0"/>
                          <a:ea typeface="+mn-ea"/>
                          <a:cs typeface="Times New Roman" pitchFamily="18" charset="0"/>
                        </a:rPr>
                        <a:t>Dollars in </a:t>
                      </a:r>
                      <a:r>
                        <a:rPr lang="en-NZ" sz="1100" kern="1200" baseline="0" dirty="0" smtClean="0">
                          <a:solidFill>
                            <a:schemeClr val="tx1"/>
                          </a:solidFill>
                          <a:latin typeface="MetaSerifOT-Book" pitchFamily="50" charset="0"/>
                          <a:ea typeface="+mn-ea"/>
                          <a:cs typeface="Times New Roman" pitchFamily="18" charset="0"/>
                        </a:rPr>
                        <a:t>millions</a:t>
                      </a:r>
                      <a:endParaRPr lang="en-NZ" sz="1100" kern="1200" baseline="0" dirty="0">
                        <a:solidFill>
                          <a:schemeClr val="tx1"/>
                        </a:solidFill>
                        <a:latin typeface="MetaSerifOT-Book" pitchFamily="50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NZ" sz="1100" b="1" kern="1200" baseline="0" dirty="0" smtClean="0">
                          <a:solidFill>
                            <a:schemeClr val="tx1"/>
                          </a:solidFill>
                          <a:latin typeface="MetaSerifOT-Book" pitchFamily="50" charset="0"/>
                          <a:ea typeface="+mn-ea"/>
                          <a:cs typeface="Times New Roman" pitchFamily="18" charset="0"/>
                        </a:rPr>
                        <a:t>30 June 2012</a:t>
                      </a:r>
                      <a:endParaRPr lang="en-NZ" sz="1100" b="1" kern="1200" baseline="0" dirty="0">
                        <a:solidFill>
                          <a:schemeClr val="tx1"/>
                        </a:solidFill>
                        <a:latin typeface="MetaSerifOT-Book" pitchFamily="50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NZ" sz="1100" b="1" kern="1200" baseline="0" dirty="0" smtClean="0">
                          <a:solidFill>
                            <a:schemeClr val="tx1"/>
                          </a:solidFill>
                          <a:latin typeface="MetaSerifOT-Book" pitchFamily="50" charset="0"/>
                          <a:ea typeface="+mn-ea"/>
                          <a:cs typeface="Times New Roman" pitchFamily="18" charset="0"/>
                        </a:rPr>
                        <a:t>30 June 2011</a:t>
                      </a:r>
                      <a:endParaRPr lang="en-NZ" sz="1100" b="1" kern="1200" baseline="0" dirty="0">
                        <a:solidFill>
                          <a:schemeClr val="tx1"/>
                        </a:solidFill>
                        <a:latin typeface="MetaSerifOT-Book" pitchFamily="50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1000" b="0" i="0" u="none" strike="noStrike"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NZ" sz="1100" b="1" kern="1200" baseline="0" dirty="0">
                          <a:solidFill>
                            <a:schemeClr val="tx1"/>
                          </a:solidFill>
                          <a:latin typeface="MetaSerifOT-Book" pitchFamily="50" charset="0"/>
                          <a:ea typeface="+mn-ea"/>
                          <a:cs typeface="Times New Roman" pitchFamily="18" charset="0"/>
                        </a:rPr>
                        <a:t>% growth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3542">
                <a:tc>
                  <a:txBody>
                    <a:bodyPr/>
                    <a:lstStyle/>
                    <a:p>
                      <a:pPr algn="l" fontAlgn="b"/>
                      <a:endParaRPr lang="en-NZ" sz="1100" b="0" i="0" u="none" strike="noStrike" dirty="0"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NZ" sz="1000" b="0" i="0" u="none" strike="noStrike" dirty="0"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endParaRPr lang="en-NZ" sz="1100" b="1" kern="1200" baseline="0" dirty="0">
                        <a:solidFill>
                          <a:schemeClr val="tx1"/>
                        </a:solidFill>
                        <a:latin typeface="MetaSerifOT-Book" pitchFamily="50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1000" b="0" i="0" u="none" strike="noStrike"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endParaRPr lang="en-NZ" sz="1100" b="1" kern="1200" baseline="0" dirty="0">
                        <a:solidFill>
                          <a:schemeClr val="tx1"/>
                        </a:solidFill>
                        <a:latin typeface="MetaSerifOT-Book" pitchFamily="50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93542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NZ" sz="1100" b="1" kern="1200" baseline="0" dirty="0">
                          <a:solidFill>
                            <a:schemeClr val="tx1"/>
                          </a:solidFill>
                          <a:latin typeface="MetaSerifOT-Book" pitchFamily="50" charset="0"/>
                          <a:ea typeface="+mn-ea"/>
                          <a:cs typeface="Times New Roman" pitchFamily="18" charset="0"/>
                        </a:rPr>
                        <a:t>Net interest income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NZ" sz="1100" b="1" kern="1200" baseline="0" dirty="0">
                          <a:solidFill>
                            <a:schemeClr val="tx1"/>
                          </a:solidFill>
                          <a:latin typeface="MetaSerifOT-Book" pitchFamily="50" charset="0"/>
                          <a:ea typeface="+mn-ea"/>
                          <a:cs typeface="Times New Roman" pitchFamily="18" charset="0"/>
                        </a:rPr>
                        <a:t>      </a:t>
                      </a:r>
                      <a:r>
                        <a:rPr lang="en-NZ" sz="1100" b="1" kern="1200" baseline="0" dirty="0" smtClean="0">
                          <a:solidFill>
                            <a:schemeClr val="tx1"/>
                          </a:solidFill>
                          <a:latin typeface="MetaSerifOT-Book" pitchFamily="50" charset="0"/>
                          <a:ea typeface="+mn-ea"/>
                          <a:cs typeface="Times New Roman" pitchFamily="18" charset="0"/>
                        </a:rPr>
                        <a:t>257 </a:t>
                      </a:r>
                      <a:endParaRPr lang="en-NZ" sz="1100" b="1" kern="1200" baseline="0" dirty="0">
                        <a:solidFill>
                          <a:schemeClr val="tx1"/>
                        </a:solidFill>
                        <a:latin typeface="MetaSerifOT-Book" pitchFamily="50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NZ" sz="1100" b="1" kern="1200" baseline="0" dirty="0">
                          <a:solidFill>
                            <a:schemeClr val="tx1"/>
                          </a:solidFill>
                          <a:latin typeface="MetaSerifOT-Book" pitchFamily="50" charset="0"/>
                          <a:ea typeface="+mn-ea"/>
                          <a:cs typeface="Times New Roman" pitchFamily="18" charset="0"/>
                        </a:rPr>
                        <a:t>     </a:t>
                      </a:r>
                      <a:r>
                        <a:rPr lang="en-NZ" sz="1100" b="1" kern="1200" baseline="0" dirty="0" smtClean="0">
                          <a:solidFill>
                            <a:schemeClr val="tx1"/>
                          </a:solidFill>
                          <a:latin typeface="MetaSerifOT-Book" pitchFamily="50" charset="0"/>
                          <a:ea typeface="+mn-ea"/>
                          <a:cs typeface="Times New Roman" pitchFamily="18" charset="0"/>
                        </a:rPr>
                        <a:t>191 </a:t>
                      </a:r>
                      <a:endParaRPr lang="en-NZ" sz="1100" b="1" kern="1200" baseline="0" dirty="0">
                        <a:solidFill>
                          <a:schemeClr val="tx1"/>
                        </a:solidFill>
                        <a:latin typeface="MetaSerifOT-Book" pitchFamily="50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1000" b="0" i="0" u="none" strike="noStrike"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endParaRPr lang="en-NZ" sz="1100" b="1" kern="1200" baseline="0" dirty="0">
                        <a:solidFill>
                          <a:schemeClr val="tx1"/>
                        </a:solidFill>
                        <a:latin typeface="MetaSerifOT-Book" pitchFamily="50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93542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NZ" sz="1100" kern="1200" baseline="0" dirty="0">
                          <a:solidFill>
                            <a:schemeClr val="tx1"/>
                          </a:solidFill>
                          <a:latin typeface="MetaSerifOT-Book" pitchFamily="50" charset="0"/>
                          <a:ea typeface="+mn-ea"/>
                          <a:cs typeface="Times New Roman" pitchFamily="18" charset="0"/>
                        </a:rPr>
                        <a:t>Other </a:t>
                      </a:r>
                      <a:r>
                        <a:rPr lang="en-NZ" sz="1100" kern="1200" baseline="0" dirty="0" smtClean="0">
                          <a:solidFill>
                            <a:schemeClr val="tx1"/>
                          </a:solidFill>
                          <a:latin typeface="MetaSerifOT-Book" pitchFamily="50" charset="0"/>
                          <a:ea typeface="+mn-ea"/>
                          <a:cs typeface="Times New Roman" pitchFamily="18" charset="0"/>
                        </a:rPr>
                        <a:t>income </a:t>
                      </a:r>
                      <a:endParaRPr lang="en-NZ" sz="1100" kern="1200" baseline="0" dirty="0">
                        <a:solidFill>
                          <a:schemeClr val="tx1"/>
                        </a:solidFill>
                        <a:latin typeface="MetaSerifOT-Book" pitchFamily="50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NZ" sz="1100" b="0" kern="1200" baseline="0" dirty="0">
                          <a:solidFill>
                            <a:schemeClr val="tx1"/>
                          </a:solidFill>
                          <a:latin typeface="MetaSerifOT-Book" pitchFamily="50" charset="0"/>
                          <a:ea typeface="+mn-ea"/>
                          <a:cs typeface="Times New Roman" pitchFamily="18" charset="0"/>
                        </a:rPr>
                        <a:t>      </a:t>
                      </a:r>
                      <a:r>
                        <a:rPr lang="en-NZ" sz="1100" b="0" kern="1200" baseline="0" dirty="0" smtClean="0">
                          <a:solidFill>
                            <a:schemeClr val="tx1"/>
                          </a:solidFill>
                          <a:latin typeface="MetaSerifOT-Book" pitchFamily="50" charset="0"/>
                          <a:ea typeface="+mn-ea"/>
                          <a:cs typeface="Times New Roman" pitchFamily="18" charset="0"/>
                        </a:rPr>
                        <a:t>162 </a:t>
                      </a:r>
                      <a:endParaRPr lang="en-NZ" sz="1100" b="0" kern="1200" baseline="0" dirty="0">
                        <a:solidFill>
                          <a:schemeClr val="tx1"/>
                        </a:solidFill>
                        <a:latin typeface="MetaSerifOT-Book" pitchFamily="50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NZ" sz="1100" b="0" kern="1200" baseline="0" dirty="0">
                          <a:solidFill>
                            <a:schemeClr val="tx1"/>
                          </a:solidFill>
                          <a:latin typeface="MetaSerifOT-Book" pitchFamily="50" charset="0"/>
                          <a:ea typeface="+mn-ea"/>
                          <a:cs typeface="Times New Roman" pitchFamily="18" charset="0"/>
                        </a:rPr>
                        <a:t>      </a:t>
                      </a:r>
                      <a:r>
                        <a:rPr lang="en-NZ" sz="1100" b="0" kern="1200" baseline="0" dirty="0" smtClean="0">
                          <a:solidFill>
                            <a:schemeClr val="tx1"/>
                          </a:solidFill>
                          <a:latin typeface="MetaSerifOT-Book" pitchFamily="50" charset="0"/>
                          <a:ea typeface="+mn-ea"/>
                          <a:cs typeface="Times New Roman" pitchFamily="18" charset="0"/>
                        </a:rPr>
                        <a:t>162 </a:t>
                      </a:r>
                      <a:endParaRPr lang="en-NZ" sz="1100" b="0" kern="1200" baseline="0" dirty="0">
                        <a:solidFill>
                          <a:schemeClr val="tx1"/>
                        </a:solidFill>
                        <a:latin typeface="MetaSerifOT-Book" pitchFamily="50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1000" b="0" i="0" u="none" strike="noStrike" dirty="0"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endParaRPr lang="en-NZ" sz="1100" b="1" kern="1200" baseline="0" dirty="0">
                        <a:solidFill>
                          <a:schemeClr val="tx1"/>
                        </a:solidFill>
                        <a:latin typeface="MetaSerifOT-Book" pitchFamily="50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93542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NZ" sz="1100" b="1" kern="1200" baseline="0" dirty="0">
                          <a:solidFill>
                            <a:schemeClr val="tx1"/>
                          </a:solidFill>
                          <a:latin typeface="MetaSerifOT-Book" pitchFamily="50" charset="0"/>
                          <a:ea typeface="+mn-ea"/>
                          <a:cs typeface="Times New Roman" pitchFamily="18" charset="0"/>
                        </a:rPr>
                        <a:t>Total operating revenue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NZ" sz="1100" b="1" kern="1200" baseline="0" dirty="0">
                          <a:solidFill>
                            <a:schemeClr val="tx1"/>
                          </a:solidFill>
                          <a:latin typeface="MetaSerifOT-Book" pitchFamily="50" charset="0"/>
                          <a:ea typeface="+mn-ea"/>
                          <a:cs typeface="Times New Roman" pitchFamily="18" charset="0"/>
                        </a:rPr>
                        <a:t>    </a:t>
                      </a:r>
                      <a:r>
                        <a:rPr lang="en-NZ" sz="1100" b="1" kern="1200" baseline="0" dirty="0" smtClean="0">
                          <a:solidFill>
                            <a:schemeClr val="tx1"/>
                          </a:solidFill>
                          <a:latin typeface="MetaSerifOT-Book" pitchFamily="50" charset="0"/>
                          <a:ea typeface="+mn-ea"/>
                          <a:cs typeface="Times New Roman" pitchFamily="18" charset="0"/>
                        </a:rPr>
                        <a:t>419 </a:t>
                      </a:r>
                      <a:endParaRPr lang="en-NZ" sz="1100" b="1" kern="1200" baseline="0" dirty="0">
                        <a:solidFill>
                          <a:schemeClr val="tx1"/>
                        </a:solidFill>
                        <a:latin typeface="MetaSerifOT-Book" pitchFamily="50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NZ" sz="1100" b="1" kern="1200" baseline="0" dirty="0">
                          <a:solidFill>
                            <a:schemeClr val="tx1"/>
                          </a:solidFill>
                          <a:latin typeface="MetaSerifOT-Book" pitchFamily="50" charset="0"/>
                          <a:ea typeface="+mn-ea"/>
                          <a:cs typeface="Times New Roman" pitchFamily="18" charset="0"/>
                        </a:rPr>
                        <a:t>      </a:t>
                      </a:r>
                      <a:r>
                        <a:rPr lang="en-NZ" sz="1100" b="1" kern="1200" baseline="0" dirty="0" smtClean="0">
                          <a:solidFill>
                            <a:schemeClr val="tx1"/>
                          </a:solidFill>
                          <a:latin typeface="MetaSerifOT-Book" pitchFamily="50" charset="0"/>
                          <a:ea typeface="+mn-ea"/>
                          <a:cs typeface="Times New Roman" pitchFamily="18" charset="0"/>
                        </a:rPr>
                        <a:t>353 </a:t>
                      </a:r>
                      <a:endParaRPr lang="en-NZ" sz="1100" b="1" kern="1200" baseline="0" dirty="0">
                        <a:solidFill>
                          <a:schemeClr val="tx1"/>
                        </a:solidFill>
                        <a:latin typeface="MetaSerifOT-Book" pitchFamily="50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1000" b="0" i="0" u="none" strike="noStrike" dirty="0"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NZ" sz="1100" b="1" kern="1200" baseline="0" dirty="0" smtClean="0">
                          <a:solidFill>
                            <a:schemeClr val="tx1"/>
                          </a:solidFill>
                          <a:latin typeface="MetaSerifOT-Book" pitchFamily="50" charset="0"/>
                          <a:ea typeface="+mn-ea"/>
                          <a:cs typeface="Times New Roman" pitchFamily="18" charset="0"/>
                        </a:rPr>
                        <a:t>19%</a:t>
                      </a:r>
                      <a:endParaRPr lang="en-NZ" sz="1100" b="1" kern="1200" baseline="0" dirty="0">
                        <a:solidFill>
                          <a:schemeClr val="tx1"/>
                        </a:solidFill>
                        <a:latin typeface="MetaSerifOT-Book" pitchFamily="50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32483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NZ" sz="1100" kern="1200" baseline="0" dirty="0">
                          <a:solidFill>
                            <a:schemeClr val="tx1"/>
                          </a:solidFill>
                          <a:latin typeface="MetaSerifOT-Book" pitchFamily="50" charset="0"/>
                          <a:ea typeface="+mn-ea"/>
                          <a:cs typeface="Times New Roman" pitchFamily="18" charset="0"/>
                        </a:rPr>
                        <a:t>Total expenses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NZ" sz="1100" b="0" kern="1200" baseline="0" dirty="0" smtClean="0">
                          <a:solidFill>
                            <a:schemeClr val="tx1"/>
                          </a:solidFill>
                          <a:latin typeface="MetaSerifOT-Book" pitchFamily="50" charset="0"/>
                          <a:ea typeface="+mn-ea"/>
                          <a:cs typeface="Times New Roman" pitchFamily="18" charset="0"/>
                        </a:rPr>
                        <a:t>(308) </a:t>
                      </a:r>
                      <a:endParaRPr lang="en-NZ" sz="1100" b="0" kern="1200" baseline="0" dirty="0">
                        <a:solidFill>
                          <a:schemeClr val="tx1"/>
                        </a:solidFill>
                        <a:latin typeface="MetaSerifOT-Book" pitchFamily="50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NZ" sz="1100" b="0" kern="1200" baseline="0" dirty="0" smtClean="0">
                          <a:solidFill>
                            <a:schemeClr val="tx1"/>
                          </a:solidFill>
                          <a:latin typeface="MetaSerifOT-Book" pitchFamily="50" charset="0"/>
                          <a:ea typeface="+mn-ea"/>
                          <a:cs typeface="Times New Roman" pitchFamily="18" charset="0"/>
                        </a:rPr>
                        <a:t>(321) </a:t>
                      </a:r>
                      <a:endParaRPr lang="en-NZ" sz="1100" b="0" kern="1200" baseline="0" dirty="0">
                        <a:solidFill>
                          <a:schemeClr val="tx1"/>
                        </a:solidFill>
                        <a:latin typeface="MetaSerifOT-Book" pitchFamily="50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1000" b="0" i="0" u="none" strike="noStrike" dirty="0"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NZ" sz="1100" b="1" kern="1200" baseline="0" dirty="0" smtClean="0">
                          <a:solidFill>
                            <a:schemeClr val="tx1"/>
                          </a:solidFill>
                          <a:latin typeface="MetaSerifOT-Book" pitchFamily="50" charset="0"/>
                          <a:ea typeface="+mn-ea"/>
                          <a:cs typeface="Times New Roman" pitchFamily="18" charset="0"/>
                        </a:rPr>
                        <a:t>(4%)</a:t>
                      </a:r>
                      <a:endParaRPr lang="en-NZ" sz="1100" b="1" kern="1200" baseline="0" dirty="0">
                        <a:solidFill>
                          <a:schemeClr val="tx1"/>
                        </a:solidFill>
                        <a:latin typeface="MetaSerifOT-Book" pitchFamily="50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93542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NZ" sz="1100" b="1" kern="1200" baseline="0" dirty="0" smtClean="0">
                          <a:solidFill>
                            <a:schemeClr val="tx1"/>
                          </a:solidFill>
                          <a:latin typeface="MetaSerifOT-Book" pitchFamily="50" charset="0"/>
                          <a:ea typeface="+mn-ea"/>
                          <a:cs typeface="Times New Roman" pitchFamily="18" charset="0"/>
                        </a:rPr>
                        <a:t>Profit </a:t>
                      </a:r>
                      <a:r>
                        <a:rPr lang="en-NZ" sz="1100" b="1" kern="1200" baseline="0" dirty="0">
                          <a:solidFill>
                            <a:schemeClr val="tx1"/>
                          </a:solidFill>
                          <a:latin typeface="MetaSerifOT-Book" pitchFamily="50" charset="0"/>
                          <a:ea typeface="+mn-ea"/>
                          <a:cs typeface="Times New Roman" pitchFamily="18" charset="0"/>
                        </a:rPr>
                        <a:t>before tax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NZ" sz="1100" b="1" kern="1200" baseline="0" dirty="0">
                          <a:solidFill>
                            <a:schemeClr val="tx1"/>
                          </a:solidFill>
                          <a:latin typeface="MetaSerifOT-Book" pitchFamily="50" charset="0"/>
                          <a:ea typeface="+mn-ea"/>
                          <a:cs typeface="Times New Roman" pitchFamily="18" charset="0"/>
                        </a:rPr>
                        <a:t>        </a:t>
                      </a:r>
                      <a:r>
                        <a:rPr lang="en-NZ" sz="1100" b="1" kern="1200" baseline="0" dirty="0" smtClean="0">
                          <a:solidFill>
                            <a:schemeClr val="tx1"/>
                          </a:solidFill>
                          <a:latin typeface="MetaSerifOT-Book" pitchFamily="50" charset="0"/>
                          <a:ea typeface="+mn-ea"/>
                          <a:cs typeface="Times New Roman" pitchFamily="18" charset="0"/>
                        </a:rPr>
                        <a:t>111 </a:t>
                      </a:r>
                      <a:endParaRPr lang="en-NZ" sz="1100" b="1" kern="1200" baseline="0" dirty="0">
                        <a:solidFill>
                          <a:schemeClr val="tx1"/>
                        </a:solidFill>
                        <a:latin typeface="MetaSerifOT-Book" pitchFamily="50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NZ" sz="1100" b="1" kern="1200" baseline="0" dirty="0">
                          <a:solidFill>
                            <a:schemeClr val="tx1"/>
                          </a:solidFill>
                          <a:latin typeface="MetaSerifOT-Book" pitchFamily="50" charset="0"/>
                          <a:ea typeface="+mn-ea"/>
                          <a:cs typeface="Times New Roman" pitchFamily="18" charset="0"/>
                        </a:rPr>
                        <a:t>       </a:t>
                      </a:r>
                      <a:r>
                        <a:rPr lang="en-NZ" sz="1100" b="1" kern="1200" baseline="0" dirty="0" smtClean="0">
                          <a:solidFill>
                            <a:schemeClr val="tx1"/>
                          </a:solidFill>
                          <a:latin typeface="MetaSerifOT-Book" pitchFamily="50" charset="0"/>
                          <a:ea typeface="+mn-ea"/>
                          <a:cs typeface="Times New Roman" pitchFamily="18" charset="0"/>
                        </a:rPr>
                        <a:t>32 </a:t>
                      </a:r>
                      <a:endParaRPr lang="en-NZ" sz="1100" b="1" kern="1200" baseline="0" dirty="0">
                        <a:solidFill>
                          <a:schemeClr val="tx1"/>
                        </a:solidFill>
                        <a:latin typeface="MetaSerifOT-Book" pitchFamily="50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1000" b="0" i="0" u="none" strike="noStrike" dirty="0"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NZ" sz="1100" b="1" kern="1200" baseline="0" dirty="0" smtClean="0">
                          <a:solidFill>
                            <a:schemeClr val="tx1"/>
                          </a:solidFill>
                          <a:latin typeface="MetaSerifOT-Book" pitchFamily="50" charset="0"/>
                          <a:ea typeface="+mn-ea"/>
                          <a:cs typeface="Times New Roman" pitchFamily="18" charset="0"/>
                        </a:rPr>
                        <a:t>247%</a:t>
                      </a:r>
                      <a:endParaRPr lang="en-NZ" sz="1100" b="1" kern="1200" baseline="0" dirty="0">
                        <a:solidFill>
                          <a:schemeClr val="tx1"/>
                        </a:solidFill>
                        <a:latin typeface="MetaSerifOT-Book" pitchFamily="50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54530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NZ" sz="1100" kern="1200" baseline="0" dirty="0">
                          <a:solidFill>
                            <a:schemeClr val="tx1"/>
                          </a:solidFill>
                          <a:latin typeface="MetaSerifOT-Book" pitchFamily="50" charset="0"/>
                          <a:ea typeface="+mn-ea"/>
                          <a:cs typeface="Times New Roman" pitchFamily="18" charset="0"/>
                        </a:rPr>
                        <a:t>Income tax expense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NZ" sz="1100" b="0" kern="1200" baseline="0" dirty="0" smtClean="0">
                          <a:solidFill>
                            <a:schemeClr val="tx1"/>
                          </a:solidFill>
                          <a:latin typeface="MetaSerifOT-Book" pitchFamily="50" charset="0"/>
                          <a:ea typeface="+mn-ea"/>
                          <a:cs typeface="Times New Roman" pitchFamily="18" charset="0"/>
                        </a:rPr>
                        <a:t>(32) </a:t>
                      </a:r>
                      <a:endParaRPr lang="en-NZ" sz="1100" b="0" kern="1200" baseline="0" dirty="0">
                        <a:solidFill>
                          <a:schemeClr val="tx1"/>
                        </a:solidFill>
                        <a:latin typeface="MetaSerifOT-Book" pitchFamily="50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NZ" sz="1100" b="0" kern="1200" baseline="0" dirty="0" smtClean="0">
                          <a:solidFill>
                            <a:schemeClr val="tx1"/>
                          </a:solidFill>
                          <a:latin typeface="MetaSerifOT-Book" pitchFamily="50" charset="0"/>
                          <a:ea typeface="+mn-ea"/>
                          <a:cs typeface="Times New Roman" pitchFamily="18" charset="0"/>
                        </a:rPr>
                        <a:t>(11) </a:t>
                      </a:r>
                      <a:endParaRPr lang="en-NZ" sz="1100" b="0" kern="1200" baseline="0" dirty="0">
                        <a:solidFill>
                          <a:schemeClr val="tx1"/>
                        </a:solidFill>
                        <a:latin typeface="MetaSerifOT-Book" pitchFamily="50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1000" b="0" i="0" u="none" strike="noStrike" dirty="0"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endParaRPr lang="en-NZ" sz="1100" b="1" kern="1200" baseline="0" dirty="0">
                        <a:solidFill>
                          <a:schemeClr val="tx1"/>
                        </a:solidFill>
                        <a:latin typeface="MetaSerifOT-Book" pitchFamily="50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60040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NZ" sz="1100" b="1" kern="1200" baseline="0" dirty="0" smtClean="0">
                          <a:solidFill>
                            <a:schemeClr val="tx1"/>
                          </a:solidFill>
                          <a:latin typeface="MetaSerifOT-Book" pitchFamily="50" charset="0"/>
                          <a:ea typeface="+mn-ea"/>
                          <a:cs typeface="Times New Roman" pitchFamily="18" charset="0"/>
                        </a:rPr>
                        <a:t>Profit </a:t>
                      </a:r>
                      <a:r>
                        <a:rPr lang="en-NZ" sz="1100" b="1" kern="1200" baseline="0" dirty="0">
                          <a:solidFill>
                            <a:schemeClr val="tx1"/>
                          </a:solidFill>
                          <a:latin typeface="MetaSerifOT-Book" pitchFamily="50" charset="0"/>
                          <a:ea typeface="+mn-ea"/>
                          <a:cs typeface="Times New Roman" pitchFamily="18" charset="0"/>
                        </a:rPr>
                        <a:t>after tax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NZ" sz="1100" b="1" kern="1200" baseline="0" dirty="0">
                          <a:solidFill>
                            <a:schemeClr val="tx1"/>
                          </a:solidFill>
                          <a:latin typeface="MetaSerifOT-Book" pitchFamily="50" charset="0"/>
                          <a:ea typeface="+mn-ea"/>
                          <a:cs typeface="Times New Roman" pitchFamily="18" charset="0"/>
                        </a:rPr>
                        <a:t>        </a:t>
                      </a:r>
                      <a:r>
                        <a:rPr lang="en-NZ" sz="1100" b="1" kern="1200" baseline="0" dirty="0" smtClean="0">
                          <a:solidFill>
                            <a:schemeClr val="tx1"/>
                          </a:solidFill>
                          <a:latin typeface="MetaSerifOT-Book" pitchFamily="50" charset="0"/>
                          <a:ea typeface="+mn-ea"/>
                          <a:cs typeface="Times New Roman" pitchFamily="18" charset="0"/>
                        </a:rPr>
                        <a:t>79 </a:t>
                      </a:r>
                      <a:endParaRPr lang="en-NZ" sz="1100" b="1" kern="1200" baseline="0" dirty="0">
                        <a:solidFill>
                          <a:schemeClr val="tx1"/>
                        </a:solidFill>
                        <a:latin typeface="MetaSerifOT-Book" pitchFamily="50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NZ" sz="1100" b="1" kern="1200" baseline="0" dirty="0">
                          <a:solidFill>
                            <a:schemeClr val="tx1"/>
                          </a:solidFill>
                          <a:latin typeface="MetaSerifOT-Book" pitchFamily="50" charset="0"/>
                          <a:ea typeface="+mn-ea"/>
                          <a:cs typeface="Times New Roman" pitchFamily="18" charset="0"/>
                        </a:rPr>
                        <a:t>       </a:t>
                      </a:r>
                      <a:r>
                        <a:rPr lang="en-NZ" sz="1100" b="1" kern="1200" baseline="0" dirty="0" smtClean="0">
                          <a:solidFill>
                            <a:schemeClr val="tx1"/>
                          </a:solidFill>
                          <a:latin typeface="MetaSerifOT-Book" pitchFamily="50" charset="0"/>
                          <a:ea typeface="+mn-ea"/>
                          <a:cs typeface="Times New Roman" pitchFamily="18" charset="0"/>
                        </a:rPr>
                        <a:t>21 </a:t>
                      </a:r>
                      <a:endParaRPr lang="en-NZ" sz="1100" b="1" kern="1200" baseline="0" dirty="0">
                        <a:solidFill>
                          <a:schemeClr val="tx1"/>
                        </a:solidFill>
                        <a:latin typeface="MetaSerifOT-Book" pitchFamily="50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1000" b="0" i="0" u="none" strike="noStrike" dirty="0"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NZ" sz="1100" b="1" kern="1200" baseline="0" dirty="0" smtClean="0">
                          <a:solidFill>
                            <a:schemeClr val="tx1"/>
                          </a:solidFill>
                          <a:latin typeface="MetaSerifOT-Book" pitchFamily="50" charset="0"/>
                          <a:ea typeface="+mn-ea"/>
                          <a:cs typeface="Times New Roman" pitchFamily="18" charset="0"/>
                        </a:rPr>
                        <a:t>276%</a:t>
                      </a:r>
                      <a:endParaRPr lang="en-NZ" sz="1100" b="1" kern="1200" baseline="0" dirty="0">
                        <a:solidFill>
                          <a:schemeClr val="tx1"/>
                        </a:solidFill>
                        <a:latin typeface="MetaSerifOT-Book" pitchFamily="50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21560" name="AutoShape 246"/>
          <p:cNvSpPr>
            <a:spLocks noChangeAspect="1" noChangeArrowheads="1"/>
          </p:cNvSpPr>
          <p:nvPr/>
        </p:nvSpPr>
        <p:spPr bwMode="auto">
          <a:xfrm>
            <a:off x="7994650" y="4217988"/>
            <a:ext cx="177800" cy="233362"/>
          </a:xfrm>
          <a:prstGeom prst="upArrow">
            <a:avLst>
              <a:gd name="adj1" fmla="val 50000"/>
              <a:gd name="adj2" fmla="val 32812"/>
            </a:avLst>
          </a:prstGeom>
          <a:solidFill>
            <a:srgbClr val="00B05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endParaRPr lang="en-GB">
              <a:latin typeface="Calibri" pitchFamily="34" charset="0"/>
            </a:endParaRPr>
          </a:p>
        </p:txBody>
      </p:sp>
      <p:sp>
        <p:nvSpPr>
          <p:cNvPr id="21561" name="AutoShape 246"/>
          <p:cNvSpPr>
            <a:spLocks noChangeAspect="1" noChangeArrowheads="1"/>
          </p:cNvSpPr>
          <p:nvPr/>
        </p:nvSpPr>
        <p:spPr bwMode="auto">
          <a:xfrm>
            <a:off x="7980363" y="4894263"/>
            <a:ext cx="192087" cy="252412"/>
          </a:xfrm>
          <a:prstGeom prst="upArrow">
            <a:avLst>
              <a:gd name="adj1" fmla="val 50000"/>
              <a:gd name="adj2" fmla="val 32851"/>
            </a:avLst>
          </a:prstGeom>
          <a:solidFill>
            <a:srgbClr val="00B05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endParaRPr lang="en-GB">
              <a:latin typeface="Calibri" pitchFamily="34" charset="0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076F82F9-2B79-4903-AAEF-996013F6A61E}" type="slidenum">
              <a:rPr lang="en-NZ"/>
              <a:pPr>
                <a:defRPr/>
              </a:pPr>
              <a:t>7</a:t>
            </a:fld>
            <a:endParaRPr lang="en-N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8313" y="485775"/>
            <a:ext cx="8207375" cy="1143000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NZ" dirty="0" smtClean="0"/>
              <a:t>Financial Performance-Historical Summary</a:t>
            </a:r>
            <a:br>
              <a:rPr lang="en-NZ" dirty="0" smtClean="0"/>
            </a:br>
            <a:endParaRPr lang="en-NZ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2BDF6439-6FB4-4B1F-8F4A-F0A99172DF4C}" type="slidenum">
              <a:rPr lang="en-NZ"/>
              <a:pPr>
                <a:defRPr/>
              </a:pPr>
              <a:t>8</a:t>
            </a:fld>
            <a:endParaRPr lang="en-NZ"/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900113" y="1412875"/>
          <a:ext cx="7272337" cy="3651250"/>
        </p:xfrm>
        <a:graphic>
          <a:graphicData uri="http://schemas.openxmlformats.org/drawingml/2006/table">
            <a:tbl>
              <a:tblPr/>
              <a:tblGrid>
                <a:gridCol w="2173791"/>
                <a:gridCol w="1019803"/>
                <a:gridCol w="1019803"/>
                <a:gridCol w="1019803"/>
                <a:gridCol w="1019803"/>
                <a:gridCol w="1019803"/>
              </a:tblGrid>
              <a:tr h="346707">
                <a:tc>
                  <a:txBody>
                    <a:bodyPr/>
                    <a:lstStyle/>
                    <a:p>
                      <a:pPr algn="l" rtl="0" fontAlgn="b"/>
                      <a:r>
                        <a:rPr lang="en-NZ" sz="1100" b="0" i="0" u="none" strike="noStrike" dirty="0">
                          <a:solidFill>
                            <a:srgbClr val="000000"/>
                          </a:solidFill>
                          <a:latin typeface="MetaSerifOT-Book"/>
                        </a:rPr>
                        <a:t>Dollars in millions</a:t>
                      </a:r>
                    </a:p>
                  </a:txBody>
                  <a:tcPr marL="8435" marR="8435" marT="843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1100" b="0" i="0" u="none" strike="noStrike">
                          <a:solidFill>
                            <a:srgbClr val="000000"/>
                          </a:solidFill>
                          <a:latin typeface="MetaSerifOT-Book"/>
                        </a:rPr>
                        <a:t>30 June 2012</a:t>
                      </a:r>
                    </a:p>
                  </a:txBody>
                  <a:tcPr marL="8435" marR="8435" marT="843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1100" b="0" i="0" u="none" strike="noStrike">
                          <a:solidFill>
                            <a:srgbClr val="000000"/>
                          </a:solidFill>
                          <a:latin typeface="MetaSerifOT-Book"/>
                        </a:rPr>
                        <a:t>30 June 2011</a:t>
                      </a:r>
                    </a:p>
                  </a:txBody>
                  <a:tcPr marL="8435" marR="8435" marT="843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1100" b="0" i="0" u="none" strike="noStrike">
                          <a:solidFill>
                            <a:srgbClr val="000000"/>
                          </a:solidFill>
                          <a:latin typeface="MetaSerifOT-Book"/>
                        </a:rPr>
                        <a:t>30 June 2010</a:t>
                      </a:r>
                    </a:p>
                  </a:txBody>
                  <a:tcPr marL="8435" marR="8435" marT="843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1100" b="0" i="0" u="none" strike="noStrike">
                          <a:solidFill>
                            <a:srgbClr val="000000"/>
                          </a:solidFill>
                          <a:latin typeface="MetaSerifOT-Book"/>
                        </a:rPr>
                        <a:t>30 June 2009</a:t>
                      </a:r>
                    </a:p>
                  </a:txBody>
                  <a:tcPr marL="8435" marR="8435" marT="843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1100" b="0" i="0" u="none" strike="noStrike">
                          <a:solidFill>
                            <a:srgbClr val="000000"/>
                          </a:solidFill>
                          <a:latin typeface="MetaSerifOT-Book"/>
                        </a:rPr>
                        <a:t>30 June 2008</a:t>
                      </a:r>
                    </a:p>
                  </a:txBody>
                  <a:tcPr marL="8435" marR="8435" marT="843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3365">
                <a:tc>
                  <a:txBody>
                    <a:bodyPr/>
                    <a:lstStyle/>
                    <a:p>
                      <a:pPr algn="l" fontAlgn="t"/>
                      <a:r>
                        <a:rPr lang="en-NZ" sz="1100" b="1" i="0" u="none" strike="noStrike">
                          <a:solidFill>
                            <a:srgbClr val="000000"/>
                          </a:solidFill>
                          <a:latin typeface="MetaSerifOT-Book"/>
                        </a:rPr>
                        <a:t>Financial performance</a:t>
                      </a:r>
                    </a:p>
                  </a:txBody>
                  <a:tcPr marL="8435" marR="8435" marT="8435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endParaRPr lang="en-NZ" sz="1100" b="0" i="0" u="none" strike="noStrike">
                        <a:solidFill>
                          <a:srgbClr val="000000"/>
                        </a:solidFill>
                        <a:latin typeface="MetaSerifOT-Book"/>
                      </a:endParaRPr>
                    </a:p>
                  </a:txBody>
                  <a:tcPr marL="8435" marR="8435" marT="8435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endParaRPr lang="en-NZ" sz="1100" b="1" i="0" u="none" strike="noStrike">
                        <a:solidFill>
                          <a:srgbClr val="000000"/>
                        </a:solidFill>
                        <a:latin typeface="MetaSerifOT-Book"/>
                      </a:endParaRPr>
                    </a:p>
                  </a:txBody>
                  <a:tcPr marL="8435" marR="8435" marT="8435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endParaRPr lang="en-NZ" sz="1100" b="1" i="0" u="none" strike="noStrike">
                        <a:solidFill>
                          <a:srgbClr val="000000"/>
                        </a:solidFill>
                        <a:latin typeface="MetaSerifOT-Book"/>
                      </a:endParaRPr>
                    </a:p>
                  </a:txBody>
                  <a:tcPr marL="8435" marR="8435" marT="8435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endParaRPr lang="en-NZ" sz="1100" b="0" i="0" u="none" strike="noStrike">
                        <a:solidFill>
                          <a:srgbClr val="000000"/>
                        </a:solidFill>
                        <a:latin typeface="MetaSerifOT-Book"/>
                      </a:endParaRPr>
                    </a:p>
                  </a:txBody>
                  <a:tcPr marL="8435" marR="8435" marT="8435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endParaRPr lang="en-NZ" sz="1100" b="0" i="0" u="none" strike="noStrike">
                        <a:solidFill>
                          <a:srgbClr val="000000"/>
                        </a:solidFill>
                        <a:latin typeface="MetaSerifOT-Book"/>
                      </a:endParaRPr>
                    </a:p>
                  </a:txBody>
                  <a:tcPr marL="8435" marR="8435" marT="8435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93365">
                <a:tc>
                  <a:txBody>
                    <a:bodyPr/>
                    <a:lstStyle/>
                    <a:p>
                      <a:pPr algn="l" fontAlgn="t"/>
                      <a:r>
                        <a:rPr lang="en-NZ" sz="1100" b="0" i="0" u="none" strike="noStrike">
                          <a:solidFill>
                            <a:srgbClr val="000000"/>
                          </a:solidFill>
                          <a:latin typeface="MetaSerifOT-Book"/>
                        </a:rPr>
                        <a:t>Interest income</a:t>
                      </a:r>
                    </a:p>
                  </a:txBody>
                  <a:tcPr marL="8435" marR="8435" marT="843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1100" b="1" i="0" u="none" strike="noStrike">
                          <a:solidFill>
                            <a:srgbClr val="000000"/>
                          </a:solidFill>
                          <a:latin typeface="MetaSerifOT-Book"/>
                        </a:rPr>
                        <a:t>773</a:t>
                      </a:r>
                    </a:p>
                  </a:txBody>
                  <a:tcPr marL="8435" marR="8435" marT="843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1100" b="0" i="0" u="none" strike="noStrike">
                          <a:solidFill>
                            <a:srgbClr val="000000"/>
                          </a:solidFill>
                          <a:latin typeface="MetaSerifOT-Book"/>
                        </a:rPr>
                        <a:t>720</a:t>
                      </a:r>
                    </a:p>
                  </a:txBody>
                  <a:tcPr marL="8435" marR="8435" marT="843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1100" b="0" i="0" u="none" strike="noStrike">
                          <a:solidFill>
                            <a:srgbClr val="000000"/>
                          </a:solidFill>
                          <a:latin typeface="MetaSerifOT-Book"/>
                        </a:rPr>
                        <a:t>564</a:t>
                      </a:r>
                    </a:p>
                  </a:txBody>
                  <a:tcPr marL="8435" marR="8435" marT="843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1100" b="0" i="0" u="none" strike="noStrike">
                          <a:solidFill>
                            <a:srgbClr val="000000"/>
                          </a:solidFill>
                          <a:latin typeface="MetaSerifOT-Book"/>
                        </a:rPr>
                        <a:t>649</a:t>
                      </a:r>
                    </a:p>
                  </a:txBody>
                  <a:tcPr marL="8435" marR="8435" marT="843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1100" b="0" i="0" u="none" strike="noStrike">
                          <a:solidFill>
                            <a:srgbClr val="000000"/>
                          </a:solidFill>
                          <a:latin typeface="MetaSerifOT-Book"/>
                        </a:rPr>
                        <a:t>559</a:t>
                      </a:r>
                    </a:p>
                  </a:txBody>
                  <a:tcPr marL="8435" marR="8435" marT="843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93365">
                <a:tc>
                  <a:txBody>
                    <a:bodyPr/>
                    <a:lstStyle/>
                    <a:p>
                      <a:pPr algn="l" fontAlgn="t"/>
                      <a:r>
                        <a:rPr lang="en-NZ" sz="1100" b="0" i="0" u="none" strike="noStrike">
                          <a:solidFill>
                            <a:srgbClr val="000000"/>
                          </a:solidFill>
                          <a:latin typeface="MetaSerifOT-Book"/>
                        </a:rPr>
                        <a:t>Interest expense</a:t>
                      </a:r>
                    </a:p>
                  </a:txBody>
                  <a:tcPr marL="8435" marR="8435" marT="843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1100" b="0" i="0" u="none" strike="noStrike" dirty="0">
                          <a:solidFill>
                            <a:srgbClr val="000000"/>
                          </a:solidFill>
                          <a:latin typeface="MetaSerifOT-Book"/>
                        </a:rPr>
                        <a:t>(516)</a:t>
                      </a:r>
                    </a:p>
                  </a:txBody>
                  <a:tcPr marL="8435" marR="8435" marT="843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1100" b="0" i="0" u="none" strike="noStrike">
                          <a:solidFill>
                            <a:srgbClr val="000000"/>
                          </a:solidFill>
                          <a:latin typeface="MetaSerifOT-Book"/>
                        </a:rPr>
                        <a:t>(529)</a:t>
                      </a:r>
                    </a:p>
                  </a:txBody>
                  <a:tcPr marL="8435" marR="8435" marT="843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1100" b="0" i="0" u="none" strike="noStrike">
                          <a:solidFill>
                            <a:srgbClr val="000000"/>
                          </a:solidFill>
                          <a:latin typeface="MetaSerifOT-Book"/>
                        </a:rPr>
                        <a:t>(430)</a:t>
                      </a:r>
                    </a:p>
                  </a:txBody>
                  <a:tcPr marL="8435" marR="8435" marT="843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1100" b="0" i="0" u="none" strike="noStrike">
                          <a:solidFill>
                            <a:srgbClr val="000000"/>
                          </a:solidFill>
                          <a:latin typeface="MetaSerifOT-Book"/>
                        </a:rPr>
                        <a:t>(485)</a:t>
                      </a:r>
                    </a:p>
                  </a:txBody>
                  <a:tcPr marL="8435" marR="8435" marT="843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1100" b="0" i="0" u="none" strike="noStrike">
                          <a:solidFill>
                            <a:srgbClr val="000000"/>
                          </a:solidFill>
                          <a:latin typeface="MetaSerifOT-Book"/>
                        </a:rPr>
                        <a:t>(444)</a:t>
                      </a:r>
                    </a:p>
                  </a:txBody>
                  <a:tcPr marL="8435" marR="8435" marT="843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3365">
                <a:tc>
                  <a:txBody>
                    <a:bodyPr/>
                    <a:lstStyle/>
                    <a:p>
                      <a:pPr algn="l" fontAlgn="t"/>
                      <a:r>
                        <a:rPr lang="en-NZ" sz="1100" b="1" i="0" u="none" strike="noStrike">
                          <a:solidFill>
                            <a:srgbClr val="000000"/>
                          </a:solidFill>
                          <a:latin typeface="MetaSerifOT-Book"/>
                        </a:rPr>
                        <a:t>Net interest income</a:t>
                      </a:r>
                    </a:p>
                  </a:txBody>
                  <a:tcPr marL="8435" marR="8435" marT="843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1100" b="1" i="0" u="none" strike="noStrike">
                          <a:solidFill>
                            <a:srgbClr val="000000"/>
                          </a:solidFill>
                          <a:latin typeface="MetaSerifOT-Book"/>
                        </a:rPr>
                        <a:t>257</a:t>
                      </a:r>
                    </a:p>
                  </a:txBody>
                  <a:tcPr marL="8435" marR="8435" marT="843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1100" b="1" i="0" u="none" strike="noStrike">
                          <a:solidFill>
                            <a:srgbClr val="000000"/>
                          </a:solidFill>
                          <a:latin typeface="MetaSerifOT-Book"/>
                        </a:rPr>
                        <a:t>191</a:t>
                      </a:r>
                    </a:p>
                  </a:txBody>
                  <a:tcPr marL="8435" marR="8435" marT="843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1100" b="1" i="0" u="none" strike="noStrike">
                          <a:solidFill>
                            <a:srgbClr val="000000"/>
                          </a:solidFill>
                          <a:latin typeface="MetaSerifOT-Book"/>
                        </a:rPr>
                        <a:t>134</a:t>
                      </a:r>
                    </a:p>
                  </a:txBody>
                  <a:tcPr marL="8435" marR="8435" marT="843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1100" b="1" i="0" u="none" strike="noStrike">
                          <a:solidFill>
                            <a:srgbClr val="000000"/>
                          </a:solidFill>
                          <a:latin typeface="MetaSerifOT-Book"/>
                        </a:rPr>
                        <a:t>164</a:t>
                      </a:r>
                    </a:p>
                  </a:txBody>
                  <a:tcPr marL="8435" marR="8435" marT="843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1100" b="1" i="0" u="none" strike="noStrike">
                          <a:solidFill>
                            <a:srgbClr val="000000"/>
                          </a:solidFill>
                          <a:latin typeface="MetaSerifOT-Book"/>
                        </a:rPr>
                        <a:t>115</a:t>
                      </a:r>
                    </a:p>
                  </a:txBody>
                  <a:tcPr marL="8435" marR="8435" marT="843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93365">
                <a:tc>
                  <a:txBody>
                    <a:bodyPr/>
                    <a:lstStyle/>
                    <a:p>
                      <a:pPr algn="l" fontAlgn="t"/>
                      <a:r>
                        <a:rPr lang="en-NZ" sz="1100" b="0" i="0" u="none" strike="noStrike">
                          <a:solidFill>
                            <a:srgbClr val="000000"/>
                          </a:solidFill>
                          <a:latin typeface="MetaSerifOT-Book"/>
                        </a:rPr>
                        <a:t>Other income</a:t>
                      </a:r>
                    </a:p>
                  </a:txBody>
                  <a:tcPr marL="8435" marR="8435" marT="843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1100" b="0" i="0" u="none" strike="noStrike">
                          <a:solidFill>
                            <a:srgbClr val="000000"/>
                          </a:solidFill>
                          <a:latin typeface="MetaSerifOT-Book"/>
                        </a:rPr>
                        <a:t>162</a:t>
                      </a:r>
                    </a:p>
                  </a:txBody>
                  <a:tcPr marL="8435" marR="8435" marT="843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1100" b="0" i="0" u="none" strike="noStrike">
                          <a:solidFill>
                            <a:srgbClr val="000000"/>
                          </a:solidFill>
                          <a:latin typeface="MetaSerifOT-Book"/>
                        </a:rPr>
                        <a:t>162</a:t>
                      </a:r>
                    </a:p>
                  </a:txBody>
                  <a:tcPr marL="8435" marR="8435" marT="843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1100" b="0" i="0" u="none" strike="noStrike">
                          <a:solidFill>
                            <a:srgbClr val="000000"/>
                          </a:solidFill>
                          <a:latin typeface="MetaSerifOT-Book"/>
                        </a:rPr>
                        <a:t>168</a:t>
                      </a:r>
                    </a:p>
                  </a:txBody>
                  <a:tcPr marL="8435" marR="8435" marT="843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1100" b="0" i="0" u="none" strike="noStrike">
                          <a:solidFill>
                            <a:srgbClr val="000000"/>
                          </a:solidFill>
                          <a:latin typeface="MetaSerifOT-Book"/>
                        </a:rPr>
                        <a:t>149</a:t>
                      </a:r>
                    </a:p>
                  </a:txBody>
                  <a:tcPr marL="8435" marR="8435" marT="843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1100" b="0" i="0" u="none" strike="noStrike">
                          <a:solidFill>
                            <a:srgbClr val="000000"/>
                          </a:solidFill>
                          <a:latin typeface="MetaSerifOT-Book"/>
                        </a:rPr>
                        <a:t>123</a:t>
                      </a:r>
                    </a:p>
                  </a:txBody>
                  <a:tcPr marL="8435" marR="8435" marT="843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3365">
                <a:tc>
                  <a:txBody>
                    <a:bodyPr/>
                    <a:lstStyle/>
                    <a:p>
                      <a:pPr algn="l" fontAlgn="t"/>
                      <a:r>
                        <a:rPr lang="en-NZ" sz="1100" b="1" i="0" u="none" strike="noStrike" dirty="0">
                          <a:solidFill>
                            <a:srgbClr val="000000"/>
                          </a:solidFill>
                          <a:latin typeface="MetaSerifOT-Book"/>
                        </a:rPr>
                        <a:t>Total operating revenue</a:t>
                      </a:r>
                    </a:p>
                  </a:txBody>
                  <a:tcPr marL="8435" marR="8435" marT="843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1100" b="1" i="0" u="none" strike="noStrike">
                          <a:solidFill>
                            <a:srgbClr val="000000"/>
                          </a:solidFill>
                          <a:latin typeface="MetaSerifOT-Book"/>
                        </a:rPr>
                        <a:t>419</a:t>
                      </a:r>
                    </a:p>
                  </a:txBody>
                  <a:tcPr marL="8435" marR="8435" marT="843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1100" b="1" i="0" u="none" strike="noStrike">
                          <a:solidFill>
                            <a:srgbClr val="000000"/>
                          </a:solidFill>
                          <a:latin typeface="MetaSerifOT-Book"/>
                        </a:rPr>
                        <a:t>353</a:t>
                      </a:r>
                    </a:p>
                  </a:txBody>
                  <a:tcPr marL="8435" marR="8435" marT="843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1100" b="1" i="0" u="none" strike="noStrike">
                          <a:solidFill>
                            <a:srgbClr val="000000"/>
                          </a:solidFill>
                          <a:latin typeface="MetaSerifOT-Book"/>
                        </a:rPr>
                        <a:t>302</a:t>
                      </a:r>
                    </a:p>
                  </a:txBody>
                  <a:tcPr marL="8435" marR="8435" marT="843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1100" b="1" i="0" u="none" strike="noStrike">
                          <a:solidFill>
                            <a:srgbClr val="000000"/>
                          </a:solidFill>
                          <a:latin typeface="MetaSerifOT-Book"/>
                        </a:rPr>
                        <a:t>313</a:t>
                      </a:r>
                    </a:p>
                  </a:txBody>
                  <a:tcPr marL="8435" marR="8435" marT="843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1100" b="1" i="0" u="none" strike="noStrike">
                          <a:solidFill>
                            <a:srgbClr val="000000"/>
                          </a:solidFill>
                          <a:latin typeface="MetaSerifOT-Book"/>
                        </a:rPr>
                        <a:t>238</a:t>
                      </a:r>
                    </a:p>
                  </a:txBody>
                  <a:tcPr marL="8435" marR="8435" marT="843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93365">
                <a:tc>
                  <a:txBody>
                    <a:bodyPr/>
                    <a:lstStyle/>
                    <a:p>
                      <a:pPr algn="l" fontAlgn="t"/>
                      <a:r>
                        <a:rPr lang="en-NZ" sz="1100" b="0" i="0" u="none" strike="noStrike">
                          <a:solidFill>
                            <a:srgbClr val="000000"/>
                          </a:solidFill>
                          <a:latin typeface="MetaSerifOT-Book"/>
                        </a:rPr>
                        <a:t>Operating expenses</a:t>
                      </a:r>
                    </a:p>
                  </a:txBody>
                  <a:tcPr marL="8435" marR="8435" marT="843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1100" b="0" i="0" u="none" strike="noStrike">
                          <a:solidFill>
                            <a:srgbClr val="000000"/>
                          </a:solidFill>
                          <a:latin typeface="MetaSerifOT-Book"/>
                        </a:rPr>
                        <a:t>(273)</a:t>
                      </a:r>
                    </a:p>
                  </a:txBody>
                  <a:tcPr marL="8435" marR="8435" marT="843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1100" b="0" i="0" u="none" strike="noStrike">
                          <a:solidFill>
                            <a:srgbClr val="000000"/>
                          </a:solidFill>
                          <a:latin typeface="MetaSerifOT-Book"/>
                        </a:rPr>
                        <a:t>(242)</a:t>
                      </a:r>
                    </a:p>
                  </a:txBody>
                  <a:tcPr marL="8435" marR="8435" marT="843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1100" b="0" i="0" u="none" strike="noStrike">
                          <a:solidFill>
                            <a:srgbClr val="000000"/>
                          </a:solidFill>
                          <a:latin typeface="MetaSerifOT-Book"/>
                        </a:rPr>
                        <a:t>(219)</a:t>
                      </a:r>
                    </a:p>
                  </a:txBody>
                  <a:tcPr marL="8435" marR="8435" marT="843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1100" b="0" i="0" u="none" strike="noStrike">
                          <a:solidFill>
                            <a:srgbClr val="000000"/>
                          </a:solidFill>
                          <a:latin typeface="MetaSerifOT-Book"/>
                        </a:rPr>
                        <a:t>(215)</a:t>
                      </a:r>
                    </a:p>
                  </a:txBody>
                  <a:tcPr marL="8435" marR="8435" marT="843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1100" b="0" i="0" u="none" strike="noStrike">
                          <a:solidFill>
                            <a:srgbClr val="000000"/>
                          </a:solidFill>
                          <a:latin typeface="MetaSerifOT-Book"/>
                        </a:rPr>
                        <a:t>(179)</a:t>
                      </a:r>
                    </a:p>
                  </a:txBody>
                  <a:tcPr marL="8435" marR="8435" marT="843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06702">
                <a:tc>
                  <a:txBody>
                    <a:bodyPr/>
                    <a:lstStyle/>
                    <a:p>
                      <a:pPr algn="l" fontAlgn="t"/>
                      <a:r>
                        <a:rPr lang="en-NZ" sz="1100" b="0" i="0" u="none" strike="noStrike">
                          <a:solidFill>
                            <a:srgbClr val="000000"/>
                          </a:solidFill>
                          <a:latin typeface="MetaSerifOT-Book"/>
                        </a:rPr>
                        <a:t>Impairment allowances</a:t>
                      </a:r>
                    </a:p>
                  </a:txBody>
                  <a:tcPr marL="8435" marR="8435" marT="843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1100" b="0" i="0" u="none" strike="noStrike">
                          <a:solidFill>
                            <a:srgbClr val="000000"/>
                          </a:solidFill>
                          <a:latin typeface="MetaSerifOT-Book"/>
                        </a:rPr>
                        <a:t>(35)</a:t>
                      </a:r>
                    </a:p>
                  </a:txBody>
                  <a:tcPr marL="8435" marR="8435" marT="843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1100" b="0" i="0" u="none" strike="noStrike">
                          <a:solidFill>
                            <a:srgbClr val="000000"/>
                          </a:solidFill>
                          <a:latin typeface="MetaSerifOT-Book"/>
                        </a:rPr>
                        <a:t>(79)</a:t>
                      </a:r>
                    </a:p>
                  </a:txBody>
                  <a:tcPr marL="8435" marR="8435" marT="843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1100" b="0" i="0" u="none" strike="noStrike">
                          <a:solidFill>
                            <a:srgbClr val="000000"/>
                          </a:solidFill>
                          <a:latin typeface="MetaSerifOT-Book"/>
                        </a:rPr>
                        <a:t>(18)</a:t>
                      </a:r>
                    </a:p>
                  </a:txBody>
                  <a:tcPr marL="8435" marR="8435" marT="843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1100" b="0" i="0" u="none" strike="noStrike">
                          <a:solidFill>
                            <a:srgbClr val="000000"/>
                          </a:solidFill>
                          <a:latin typeface="MetaSerifOT-Book"/>
                        </a:rPr>
                        <a:t>(14)</a:t>
                      </a:r>
                    </a:p>
                  </a:txBody>
                  <a:tcPr marL="8435" marR="8435" marT="843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1100" b="0" i="0" u="none" strike="noStrike">
                          <a:solidFill>
                            <a:srgbClr val="000000"/>
                          </a:solidFill>
                          <a:latin typeface="MetaSerifOT-Book"/>
                        </a:rPr>
                        <a:t>(4)</a:t>
                      </a:r>
                    </a:p>
                  </a:txBody>
                  <a:tcPr marL="8435" marR="8435" marT="843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3365">
                <a:tc>
                  <a:txBody>
                    <a:bodyPr/>
                    <a:lstStyle/>
                    <a:p>
                      <a:pPr algn="l" fontAlgn="t"/>
                      <a:r>
                        <a:rPr lang="en-NZ" sz="1100" b="1" i="0" u="none" strike="noStrike">
                          <a:solidFill>
                            <a:srgbClr val="000000"/>
                          </a:solidFill>
                          <a:latin typeface="MetaSerifOT-Book"/>
                        </a:rPr>
                        <a:t>Net profit before taxation</a:t>
                      </a:r>
                    </a:p>
                  </a:txBody>
                  <a:tcPr marL="8435" marR="8435" marT="843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1100" b="1" i="0" u="none" strike="noStrike">
                          <a:solidFill>
                            <a:srgbClr val="000000"/>
                          </a:solidFill>
                          <a:latin typeface="MetaSerifOT-Book"/>
                        </a:rPr>
                        <a:t>111</a:t>
                      </a:r>
                    </a:p>
                  </a:txBody>
                  <a:tcPr marL="8435" marR="8435" marT="843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1100" b="1" i="0" u="none" strike="noStrike">
                          <a:solidFill>
                            <a:srgbClr val="000000"/>
                          </a:solidFill>
                          <a:latin typeface="MetaSerifOT-Book"/>
                        </a:rPr>
                        <a:t>32</a:t>
                      </a:r>
                    </a:p>
                  </a:txBody>
                  <a:tcPr marL="8435" marR="8435" marT="843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1100" b="1" i="0" u="none" strike="noStrike">
                          <a:solidFill>
                            <a:srgbClr val="000000"/>
                          </a:solidFill>
                          <a:latin typeface="MetaSerifOT-Book"/>
                        </a:rPr>
                        <a:t>65</a:t>
                      </a:r>
                    </a:p>
                  </a:txBody>
                  <a:tcPr marL="8435" marR="8435" marT="843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1100" b="1" i="0" u="none" strike="noStrike">
                          <a:solidFill>
                            <a:srgbClr val="000000"/>
                          </a:solidFill>
                          <a:latin typeface="MetaSerifOT-Book"/>
                        </a:rPr>
                        <a:t>84</a:t>
                      </a:r>
                    </a:p>
                  </a:txBody>
                  <a:tcPr marL="8435" marR="8435" marT="843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1100" b="1" i="0" u="none" strike="noStrike">
                          <a:solidFill>
                            <a:srgbClr val="000000"/>
                          </a:solidFill>
                          <a:latin typeface="MetaSerifOT-Book"/>
                        </a:rPr>
                        <a:t>55</a:t>
                      </a:r>
                    </a:p>
                  </a:txBody>
                  <a:tcPr marL="8435" marR="8435" marT="843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306702">
                <a:tc>
                  <a:txBody>
                    <a:bodyPr/>
                    <a:lstStyle/>
                    <a:p>
                      <a:pPr algn="l" fontAlgn="b"/>
                      <a:r>
                        <a:rPr lang="en-NZ" sz="1100" b="0" i="0" u="none" strike="noStrike" dirty="0">
                          <a:solidFill>
                            <a:srgbClr val="000000"/>
                          </a:solidFill>
                          <a:latin typeface="MetaSerifOT-Book"/>
                        </a:rPr>
                        <a:t>Income tax expense</a:t>
                      </a:r>
                    </a:p>
                  </a:txBody>
                  <a:tcPr marL="8435" marR="8435" marT="843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1100" b="0" i="0" u="none" strike="noStrike">
                          <a:solidFill>
                            <a:srgbClr val="000000"/>
                          </a:solidFill>
                          <a:latin typeface="MetaSerifOT-Book"/>
                        </a:rPr>
                        <a:t>(32)</a:t>
                      </a:r>
                    </a:p>
                  </a:txBody>
                  <a:tcPr marL="8435" marR="8435" marT="843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1100" b="0" i="0" u="none" strike="noStrike">
                          <a:solidFill>
                            <a:srgbClr val="000000"/>
                          </a:solidFill>
                          <a:latin typeface="MetaSerifOT-Book"/>
                        </a:rPr>
                        <a:t>(11)</a:t>
                      </a:r>
                    </a:p>
                  </a:txBody>
                  <a:tcPr marL="8435" marR="8435" marT="843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1100" b="0" i="0" u="none" strike="noStrike">
                          <a:solidFill>
                            <a:srgbClr val="000000"/>
                          </a:solidFill>
                          <a:latin typeface="MetaSerifOT-Book"/>
                        </a:rPr>
                        <a:t>(19)</a:t>
                      </a:r>
                    </a:p>
                  </a:txBody>
                  <a:tcPr marL="8435" marR="8435" marT="843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1100" b="0" i="0" u="none" strike="noStrike">
                          <a:solidFill>
                            <a:srgbClr val="000000"/>
                          </a:solidFill>
                          <a:latin typeface="MetaSerifOT-Book"/>
                        </a:rPr>
                        <a:t>(20)</a:t>
                      </a:r>
                    </a:p>
                  </a:txBody>
                  <a:tcPr marL="8435" marR="8435" marT="843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1100" b="0" i="0" u="none" strike="noStrike">
                          <a:solidFill>
                            <a:srgbClr val="000000"/>
                          </a:solidFill>
                          <a:latin typeface="MetaSerifOT-Book"/>
                        </a:rPr>
                        <a:t>(18)</a:t>
                      </a:r>
                    </a:p>
                  </a:txBody>
                  <a:tcPr marL="8435" marR="8435" marT="843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3365">
                <a:tc>
                  <a:txBody>
                    <a:bodyPr/>
                    <a:lstStyle/>
                    <a:p>
                      <a:pPr algn="l" fontAlgn="t"/>
                      <a:r>
                        <a:rPr lang="en-NZ" sz="1100" b="1" i="0" u="none" strike="noStrike">
                          <a:solidFill>
                            <a:srgbClr val="000000"/>
                          </a:solidFill>
                          <a:latin typeface="MetaSerifOT-Book"/>
                        </a:rPr>
                        <a:t>Net profit after taxation</a:t>
                      </a:r>
                    </a:p>
                  </a:txBody>
                  <a:tcPr marL="8435" marR="8435" marT="843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1100" b="1" i="0" u="none" strike="noStrike">
                          <a:solidFill>
                            <a:srgbClr val="000000"/>
                          </a:solidFill>
                          <a:latin typeface="MetaSerifOT-Book"/>
                        </a:rPr>
                        <a:t>79</a:t>
                      </a:r>
                    </a:p>
                  </a:txBody>
                  <a:tcPr marL="8435" marR="8435" marT="843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1100" b="1" i="0" u="none" strike="noStrike" dirty="0">
                          <a:solidFill>
                            <a:srgbClr val="000000"/>
                          </a:solidFill>
                          <a:latin typeface="MetaSerifOT-Book"/>
                        </a:rPr>
                        <a:t>21</a:t>
                      </a:r>
                    </a:p>
                  </a:txBody>
                  <a:tcPr marL="8435" marR="8435" marT="843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1100" b="1" i="0" u="none" strike="noStrike">
                          <a:solidFill>
                            <a:srgbClr val="000000"/>
                          </a:solidFill>
                          <a:latin typeface="MetaSerifOT-Book"/>
                        </a:rPr>
                        <a:t>46</a:t>
                      </a:r>
                    </a:p>
                  </a:txBody>
                  <a:tcPr marL="8435" marR="8435" marT="843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1100" b="1" i="0" u="none" strike="noStrike">
                          <a:solidFill>
                            <a:srgbClr val="000000"/>
                          </a:solidFill>
                          <a:latin typeface="MetaSerifOT-Book"/>
                        </a:rPr>
                        <a:t>64</a:t>
                      </a:r>
                    </a:p>
                  </a:txBody>
                  <a:tcPr marL="8435" marR="8435" marT="843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1100" b="1" i="0" u="none" strike="noStrike" dirty="0">
                          <a:solidFill>
                            <a:srgbClr val="000000"/>
                          </a:solidFill>
                          <a:latin typeface="MetaSerifOT-Book"/>
                        </a:rPr>
                        <a:t>37</a:t>
                      </a:r>
                    </a:p>
                  </a:txBody>
                  <a:tcPr marL="8435" marR="8435" marT="843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NZ" dirty="0" smtClean="0"/>
              <a:t>Financial Performance-Balance sheet</a:t>
            </a:r>
            <a:endParaRPr lang="en-NZ" dirty="0"/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446088" y="1295400"/>
            <a:ext cx="8229600" cy="4264025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55600" indent="-355600" eaLnBrk="0" fontAlgn="auto" hangingPunct="0">
              <a:spcBef>
                <a:spcPts val="0"/>
              </a:spcBef>
              <a:spcAft>
                <a:spcPct val="35000"/>
              </a:spcAft>
              <a:buClr>
                <a:schemeClr val="bg1">
                  <a:lumMod val="50000"/>
                </a:schemeClr>
              </a:buClr>
              <a:buFont typeface="Wingdings" pitchFamily="2" charset="2"/>
              <a:buChar char="n"/>
              <a:defRPr/>
            </a:pPr>
            <a:r>
              <a:rPr lang="en-NZ" dirty="0">
                <a:solidFill>
                  <a:schemeClr val="bg1">
                    <a:lumMod val="50000"/>
                  </a:schemeClr>
                </a:solidFill>
                <a:latin typeface="MetaSerifOT-Book" pitchFamily="50" charset="0"/>
                <a:cs typeface="Times New Roman" pitchFamily="18" charset="0"/>
              </a:rPr>
              <a:t>Lending growth continues despite slowdown in the housing market</a:t>
            </a:r>
          </a:p>
          <a:p>
            <a:pPr marL="355600" indent="-355600" eaLnBrk="0" fontAlgn="auto" hangingPunct="0">
              <a:spcBef>
                <a:spcPts val="0"/>
              </a:spcBef>
              <a:spcAft>
                <a:spcPct val="35000"/>
              </a:spcAft>
              <a:buClr>
                <a:schemeClr val="bg1">
                  <a:lumMod val="50000"/>
                </a:schemeClr>
              </a:buClr>
              <a:buFont typeface="Wingdings" pitchFamily="2" charset="2"/>
              <a:buChar char="n"/>
              <a:defRPr/>
            </a:pPr>
            <a:r>
              <a:rPr lang="en-NZ" dirty="0">
                <a:solidFill>
                  <a:schemeClr val="bg1">
                    <a:lumMod val="50000"/>
                  </a:schemeClr>
                </a:solidFill>
                <a:latin typeface="MetaSerifOT-Book" pitchFamily="50" charset="0"/>
                <a:cs typeface="Times New Roman" pitchFamily="18" charset="0"/>
              </a:rPr>
              <a:t>Strong depositor support continues to maintain retail funding ratio</a:t>
            </a:r>
          </a:p>
          <a:p>
            <a:pPr marL="355600" indent="-355600" algn="just" eaLnBrk="0" fontAlgn="auto" hangingPunct="0">
              <a:spcBef>
                <a:spcPts val="0"/>
              </a:spcBef>
              <a:spcAft>
                <a:spcPct val="35000"/>
              </a:spcAft>
              <a:buClr>
                <a:schemeClr val="bg1">
                  <a:lumMod val="50000"/>
                </a:schemeClr>
              </a:buClr>
              <a:defRPr/>
            </a:pPr>
            <a:endParaRPr lang="en-NZ" sz="2000" dirty="0">
              <a:solidFill>
                <a:schemeClr val="bg1">
                  <a:lumMod val="50000"/>
                </a:schemeClr>
              </a:solidFill>
              <a:latin typeface="MetaSerifOT-Book" pitchFamily="50" charset="0"/>
              <a:cs typeface="Times New Roman" pitchFamily="18" charset="0"/>
            </a:endParaRPr>
          </a:p>
          <a:p>
            <a:pPr marL="355600" indent="-355600" algn="just" eaLnBrk="0" fontAlgn="auto" hangingPunct="0">
              <a:spcBef>
                <a:spcPts val="0"/>
              </a:spcBef>
              <a:spcAft>
                <a:spcPct val="35000"/>
              </a:spcAft>
              <a:buClr>
                <a:schemeClr val="bg1">
                  <a:lumMod val="50000"/>
                </a:schemeClr>
              </a:buClr>
              <a:defRPr/>
            </a:pPr>
            <a:endParaRPr lang="en-NZ" sz="2000" dirty="0">
              <a:solidFill>
                <a:schemeClr val="bg1">
                  <a:lumMod val="50000"/>
                </a:schemeClr>
              </a:solidFill>
              <a:latin typeface="MetaSerifOT-Book" pitchFamily="50" charset="0"/>
              <a:cs typeface="Times New Roman" pitchFamily="18" charset="0"/>
            </a:endParaRPr>
          </a:p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NZ" sz="2400" dirty="0">
              <a:solidFill>
                <a:schemeClr val="bg1">
                  <a:lumMod val="50000"/>
                </a:schemeClr>
              </a:solidFill>
              <a:latin typeface="MetaSerifOT-Book" pitchFamily="50" charset="0"/>
            </a:endParaRPr>
          </a:p>
        </p:txBody>
      </p:sp>
      <p:sp>
        <p:nvSpPr>
          <p:cNvPr id="23555" name="AutoShape 246"/>
          <p:cNvSpPr>
            <a:spLocks noChangeArrowheads="1"/>
          </p:cNvSpPr>
          <p:nvPr/>
        </p:nvSpPr>
        <p:spPr bwMode="auto">
          <a:xfrm>
            <a:off x="7596188" y="2924175"/>
            <a:ext cx="165100" cy="215900"/>
          </a:xfrm>
          <a:prstGeom prst="upArrow">
            <a:avLst>
              <a:gd name="adj1" fmla="val 50000"/>
              <a:gd name="adj2" fmla="val 32692"/>
            </a:avLst>
          </a:prstGeom>
          <a:solidFill>
            <a:srgbClr val="00B05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endParaRPr lang="en-GB">
              <a:latin typeface="Calibri" pitchFamily="34" charset="0"/>
            </a:endParaRPr>
          </a:p>
        </p:txBody>
      </p:sp>
      <p:sp>
        <p:nvSpPr>
          <p:cNvPr id="23556" name="AutoShape 247"/>
          <p:cNvSpPr>
            <a:spLocks noChangeArrowheads="1"/>
          </p:cNvSpPr>
          <p:nvPr/>
        </p:nvSpPr>
        <p:spPr bwMode="auto">
          <a:xfrm>
            <a:off x="7596188" y="4005263"/>
            <a:ext cx="165100" cy="215900"/>
          </a:xfrm>
          <a:prstGeom prst="upArrow">
            <a:avLst>
              <a:gd name="adj1" fmla="val 50000"/>
              <a:gd name="adj2" fmla="val 32692"/>
            </a:avLst>
          </a:prstGeom>
          <a:solidFill>
            <a:srgbClr val="00B05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endParaRPr lang="en-GB">
              <a:latin typeface="Calibri" pitchFamily="34" charset="0"/>
            </a:endParaRPr>
          </a:p>
        </p:txBody>
      </p:sp>
      <p:sp>
        <p:nvSpPr>
          <p:cNvPr id="23557" name="AutoShape 247"/>
          <p:cNvSpPr>
            <a:spLocks noChangeArrowheads="1"/>
          </p:cNvSpPr>
          <p:nvPr/>
        </p:nvSpPr>
        <p:spPr bwMode="auto">
          <a:xfrm>
            <a:off x="7616825" y="4725988"/>
            <a:ext cx="165100" cy="215900"/>
          </a:xfrm>
          <a:prstGeom prst="upArrow">
            <a:avLst>
              <a:gd name="adj1" fmla="val 50000"/>
              <a:gd name="adj2" fmla="val 32692"/>
            </a:avLst>
          </a:prstGeom>
          <a:solidFill>
            <a:srgbClr val="00B05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endParaRPr lang="en-GB">
              <a:latin typeface="Calibri" pitchFamily="34" charset="0"/>
            </a:endParaRPr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FE8D5E01-693F-4341-BF90-81ECC52C305E}" type="slidenum">
              <a:rPr lang="en-NZ"/>
              <a:pPr>
                <a:defRPr/>
              </a:pPr>
              <a:t>9</a:t>
            </a:fld>
            <a:endParaRPr lang="en-NZ"/>
          </a:p>
        </p:txBody>
      </p:sp>
      <p:graphicFrame>
        <p:nvGraphicFramePr>
          <p:cNvPr id="14" name="Table 13"/>
          <p:cNvGraphicFramePr>
            <a:graphicFrameLocks noGrp="1"/>
          </p:cNvGraphicFramePr>
          <p:nvPr/>
        </p:nvGraphicFramePr>
        <p:xfrm>
          <a:off x="1331913" y="2420938"/>
          <a:ext cx="6126162" cy="3868737"/>
        </p:xfrm>
        <a:graphic>
          <a:graphicData uri="http://schemas.openxmlformats.org/drawingml/2006/table">
            <a:tbl>
              <a:tblPr/>
              <a:tblGrid>
                <a:gridCol w="2793091"/>
                <a:gridCol w="865024"/>
                <a:gridCol w="865024"/>
                <a:gridCol w="810696"/>
                <a:gridCol w="792088"/>
              </a:tblGrid>
              <a:tr h="343711">
                <a:tc>
                  <a:txBody>
                    <a:bodyPr/>
                    <a:lstStyle/>
                    <a:p>
                      <a:pPr algn="l" fontAlgn="b"/>
                      <a:r>
                        <a:rPr lang="en-NZ" sz="1100" b="0" i="0" u="none" strike="noStrike" dirty="0">
                          <a:latin typeface="MetaSerifOT-Book" pitchFamily="50" charset="0"/>
                        </a:rPr>
                        <a:t>Dollars in </a:t>
                      </a:r>
                      <a:r>
                        <a:rPr lang="en-NZ" sz="1100" b="0" i="0" u="none" strike="noStrike" dirty="0" smtClean="0">
                          <a:latin typeface="MetaSerifOT-Book" pitchFamily="50" charset="0"/>
                        </a:rPr>
                        <a:t>millions</a:t>
                      </a:r>
                      <a:endParaRPr lang="en-NZ" sz="1100" b="0" i="0" u="none" strike="noStrike" dirty="0">
                        <a:latin typeface="MetaSerifOT-Book" pitchFamily="50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1100" b="1" i="0" u="none" strike="noStrike" dirty="0" smtClean="0">
                          <a:latin typeface="MetaSerifOT-Book" pitchFamily="50" charset="0"/>
                        </a:rPr>
                        <a:t>30 June 2012</a:t>
                      </a:r>
                      <a:endParaRPr lang="en-NZ" sz="1100" b="1" i="0" u="none" strike="noStrike" dirty="0">
                        <a:latin typeface="MetaSerifOT-Book" pitchFamily="50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1100" b="1" i="0" u="none" strike="noStrike" dirty="0" smtClean="0">
                          <a:latin typeface="MetaSerifOT-Book" pitchFamily="50" charset="0"/>
                        </a:rPr>
                        <a:t>30 June</a:t>
                      </a:r>
                      <a:r>
                        <a:rPr lang="en-NZ" sz="1100" b="1" i="0" u="none" strike="noStrike" baseline="0" dirty="0" smtClean="0">
                          <a:latin typeface="MetaSerifOT-Book" pitchFamily="50" charset="0"/>
                        </a:rPr>
                        <a:t> 20</a:t>
                      </a:r>
                      <a:r>
                        <a:rPr lang="en-NZ" sz="1100" b="1" i="0" u="none" strike="noStrike" dirty="0" smtClean="0">
                          <a:latin typeface="MetaSerifOT-Book" pitchFamily="50" charset="0"/>
                        </a:rPr>
                        <a:t>11</a:t>
                      </a:r>
                      <a:endParaRPr lang="en-NZ" sz="1100" b="1" i="0" u="none" strike="noStrike" dirty="0">
                        <a:latin typeface="MetaSerifOT-Book" pitchFamily="50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1100" b="0" i="0" u="none" strike="noStrike">
                        <a:latin typeface="MetaSerifOT-Book" pitchFamily="50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NZ" sz="1100" b="1" i="0" u="none" strike="noStrike">
                          <a:latin typeface="MetaSerifOT-Book" pitchFamily="50" charset="0"/>
                        </a:rPr>
                        <a:t>% growth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7063">
                <a:tc>
                  <a:txBody>
                    <a:bodyPr/>
                    <a:lstStyle/>
                    <a:p>
                      <a:pPr algn="l" fontAlgn="b"/>
                      <a:r>
                        <a:rPr lang="en-NZ" sz="1100" b="1" i="0" u="none" strike="noStrike" dirty="0">
                          <a:latin typeface="MetaSerifOT-Book" pitchFamily="50" charset="0"/>
                        </a:rPr>
                        <a:t>Assets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1100" b="0" i="0" u="none" strike="noStrike" dirty="0">
                        <a:latin typeface="MetaSerifOT-Book" pitchFamily="50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1100" b="0" i="0" u="none" strike="noStrike">
                        <a:latin typeface="MetaSerifOT-Book" pitchFamily="50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1100" b="0" i="0" u="none" strike="noStrike">
                        <a:latin typeface="MetaSerifOT-Book" pitchFamily="50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1100" b="0" i="0" u="none" strike="noStrike">
                        <a:latin typeface="MetaSerifOT-Book" pitchFamily="50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177063">
                <a:tc>
                  <a:txBody>
                    <a:bodyPr/>
                    <a:lstStyle/>
                    <a:p>
                      <a:pPr algn="l" fontAlgn="b"/>
                      <a:r>
                        <a:rPr lang="en-NZ" sz="1100" b="0" i="0" u="none" strike="noStrike" dirty="0">
                          <a:latin typeface="MetaSerifOT-Book" pitchFamily="50" charset="0"/>
                        </a:rPr>
                        <a:t>Loans and advances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1100" b="0" i="0" u="none" strike="noStrike" dirty="0" smtClean="0">
                          <a:latin typeface="MetaSerifOT-Book" pitchFamily="50" charset="0"/>
                        </a:rPr>
                        <a:t>12,445</a:t>
                      </a:r>
                      <a:endParaRPr lang="en-NZ" sz="1100" b="0" i="0" u="none" strike="noStrike" dirty="0">
                        <a:latin typeface="MetaSerifOT-Book" pitchFamily="50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1100" b="0" i="0" u="none" strike="noStrike" dirty="0" smtClean="0">
                          <a:latin typeface="MetaSerifOT-Book" pitchFamily="50" charset="0"/>
                        </a:rPr>
                        <a:t>11,495</a:t>
                      </a:r>
                      <a:endParaRPr lang="en-NZ" sz="1100" b="0" i="0" u="none" strike="noStrike" dirty="0">
                        <a:latin typeface="MetaSerifOT-Book" pitchFamily="50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1100" b="0" i="0" u="none" strike="noStrike">
                        <a:latin typeface="MetaSerifOT-Book" pitchFamily="50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1100" b="1" i="0" u="none" strike="noStrike" dirty="0" smtClean="0">
                          <a:latin typeface="MetaSerifOT-Book" pitchFamily="50" charset="0"/>
                        </a:rPr>
                        <a:t>8%</a:t>
                      </a:r>
                      <a:endParaRPr lang="en-NZ" sz="1100" b="1" i="0" u="none" strike="noStrike" dirty="0">
                        <a:latin typeface="MetaSerifOT-Book" pitchFamily="50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7063">
                <a:tc>
                  <a:txBody>
                    <a:bodyPr/>
                    <a:lstStyle/>
                    <a:p>
                      <a:pPr algn="l" fontAlgn="b"/>
                      <a:r>
                        <a:rPr lang="en-NZ" sz="1100" b="0" i="0" u="none" strike="noStrike" dirty="0">
                          <a:latin typeface="MetaSerifOT-Book" pitchFamily="50" charset="0"/>
                        </a:rPr>
                        <a:t>Wholesale &amp; other assets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1100" b="0" i="0" u="none" strike="noStrike" dirty="0" smtClean="0">
                          <a:latin typeface="MetaSerifOT-Book" pitchFamily="50" charset="0"/>
                        </a:rPr>
                        <a:t>2,300</a:t>
                      </a:r>
                      <a:endParaRPr lang="en-NZ" sz="1100" b="0" i="0" u="none" strike="noStrike" dirty="0">
                        <a:latin typeface="MetaSerifOT-Book" pitchFamily="50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1100" b="0" i="0" u="none" strike="noStrike" dirty="0" smtClean="0">
                          <a:latin typeface="MetaSerifOT-Book" pitchFamily="50" charset="0"/>
                        </a:rPr>
                        <a:t>2,380     </a:t>
                      </a:r>
                      <a:endParaRPr lang="en-NZ" sz="1100" b="0" i="0" u="none" strike="noStrike" dirty="0">
                        <a:latin typeface="MetaSerifOT-Book" pitchFamily="50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1100" b="0" i="0" u="none" strike="noStrike">
                        <a:latin typeface="MetaSerifOT-Book" pitchFamily="50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1100" b="0" i="0" u="none" strike="noStrike" dirty="0">
                        <a:latin typeface="MetaSerifOT-Book" pitchFamily="50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7063">
                <a:tc>
                  <a:txBody>
                    <a:bodyPr/>
                    <a:lstStyle/>
                    <a:p>
                      <a:pPr algn="l" fontAlgn="b"/>
                      <a:r>
                        <a:rPr lang="en-NZ" sz="1100" b="1" i="0" u="none" strike="noStrike">
                          <a:latin typeface="MetaSerifOT-Book" pitchFamily="50" charset="0"/>
                        </a:rPr>
                        <a:t>Total assets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1100" b="1" i="0" u="none" strike="noStrike" dirty="0" smtClean="0">
                          <a:latin typeface="MetaSerifOT-Book" pitchFamily="50" charset="0"/>
                        </a:rPr>
                        <a:t>14,745</a:t>
                      </a:r>
                      <a:endParaRPr lang="en-NZ" sz="1100" b="1" i="0" u="none" strike="noStrike" dirty="0">
                        <a:latin typeface="MetaSerifOT-Book" pitchFamily="50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1100" b="1" i="0" u="none" strike="noStrike" dirty="0">
                          <a:latin typeface="MetaSerifOT-Book" pitchFamily="50" charset="0"/>
                        </a:rPr>
                        <a:t>  </a:t>
                      </a:r>
                      <a:r>
                        <a:rPr lang="en-NZ" sz="1100" b="1" i="0" u="none" strike="noStrike" dirty="0" smtClean="0">
                          <a:latin typeface="MetaSerifOT-Book" pitchFamily="50" charset="0"/>
                        </a:rPr>
                        <a:t>13,875 </a:t>
                      </a:r>
                      <a:endParaRPr lang="en-NZ" sz="1100" b="1" i="0" u="none" strike="noStrike" dirty="0">
                        <a:latin typeface="MetaSerifOT-Book" pitchFamily="50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1100" b="0" i="0" u="none" strike="noStrike">
                        <a:latin typeface="MetaSerifOT-Book" pitchFamily="50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1100" b="1" i="0" u="none" strike="noStrike" dirty="0" smtClean="0">
                          <a:latin typeface="MetaSerifOT-Book" pitchFamily="50" charset="0"/>
                        </a:rPr>
                        <a:t>6%</a:t>
                      </a:r>
                      <a:endParaRPr lang="en-NZ" sz="1100" b="1" i="0" u="none" strike="noStrike" dirty="0">
                        <a:latin typeface="MetaSerifOT-Book" pitchFamily="50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7063">
                <a:tc>
                  <a:txBody>
                    <a:bodyPr/>
                    <a:lstStyle/>
                    <a:p>
                      <a:pPr algn="l" fontAlgn="b"/>
                      <a:endParaRPr lang="en-NZ" sz="1100" b="0" i="0" u="none" strike="noStrike">
                        <a:latin typeface="MetaSerifOT-Book" pitchFamily="50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1100" b="0" i="1" u="none" strike="noStrike" dirty="0">
                        <a:latin typeface="MetaSerifOT-Book" pitchFamily="50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1100" b="0" i="1" u="none" strike="noStrike" dirty="0">
                        <a:latin typeface="MetaSerifOT-Book" pitchFamily="50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1100" b="0" i="0" u="none" strike="noStrike">
                        <a:latin typeface="MetaSerifOT-Book" pitchFamily="50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1100" b="1" i="0" u="none" strike="noStrike">
                        <a:latin typeface="MetaSerifOT-Book" pitchFamily="50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7063">
                <a:tc>
                  <a:txBody>
                    <a:bodyPr/>
                    <a:lstStyle/>
                    <a:p>
                      <a:pPr algn="l" fontAlgn="b"/>
                      <a:r>
                        <a:rPr lang="en-NZ" sz="1100" b="0" i="0" u="none" strike="noStrike">
                          <a:latin typeface="MetaSerifOT-Book" pitchFamily="50" charset="0"/>
                        </a:rPr>
                        <a:t>Financed by: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1100" b="0" i="1" u="none" strike="noStrike" dirty="0">
                        <a:latin typeface="MetaSerifOT-Book" pitchFamily="50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1100" b="0" i="1" u="none" strike="noStrike">
                        <a:latin typeface="MetaSerifOT-Book" pitchFamily="50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1100" b="0" i="0" u="none" strike="noStrike">
                        <a:latin typeface="MetaSerifOT-Book" pitchFamily="50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1100" b="1" i="0" u="none" strike="noStrike">
                        <a:latin typeface="MetaSerifOT-Book" pitchFamily="50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7063">
                <a:tc>
                  <a:txBody>
                    <a:bodyPr/>
                    <a:lstStyle/>
                    <a:p>
                      <a:pPr algn="l" fontAlgn="b"/>
                      <a:r>
                        <a:rPr lang="en-NZ" sz="1100" b="1" i="0" u="none" strike="noStrike">
                          <a:latin typeface="MetaSerifOT-Book" pitchFamily="50" charset="0"/>
                        </a:rPr>
                        <a:t>Liabilities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1100" b="0" i="1" u="none" strike="noStrike" dirty="0">
                        <a:latin typeface="MetaSerifOT-Book" pitchFamily="50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1100" b="0" i="1" u="none" strike="noStrike">
                        <a:latin typeface="MetaSerifOT-Book" pitchFamily="50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1100" b="0" i="0" u="none" strike="noStrike">
                        <a:latin typeface="MetaSerifOT-Book" pitchFamily="50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1100" b="1" i="0" u="none" strike="noStrike">
                        <a:latin typeface="MetaSerifOT-Book" pitchFamily="50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7063">
                <a:tc>
                  <a:txBody>
                    <a:bodyPr/>
                    <a:lstStyle/>
                    <a:p>
                      <a:pPr algn="l" fontAlgn="b"/>
                      <a:r>
                        <a:rPr lang="en-NZ" sz="1100" b="0" i="0" u="none" strike="noStrike" dirty="0" smtClean="0">
                          <a:latin typeface="MetaSerifOT-Book" pitchFamily="50" charset="0"/>
                        </a:rPr>
                        <a:t>Customer deposits</a:t>
                      </a:r>
                      <a:endParaRPr lang="en-NZ" sz="1100" b="0" i="0" u="none" strike="noStrike" dirty="0">
                        <a:latin typeface="MetaSerifOT-Book" pitchFamily="50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1100" b="0" i="0" u="none" strike="noStrike" dirty="0" smtClean="0">
                          <a:latin typeface="MetaSerifOT-Book" pitchFamily="50" charset="0"/>
                        </a:rPr>
                        <a:t>11,565</a:t>
                      </a:r>
                      <a:endParaRPr lang="en-NZ" sz="1100" b="0" i="0" u="none" strike="noStrike" dirty="0">
                        <a:latin typeface="MetaSerifOT-Book" pitchFamily="50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1100" b="0" i="0" u="none" strike="noStrike" dirty="0" smtClean="0">
                          <a:latin typeface="MetaSerifOT-Book" pitchFamily="50" charset="0"/>
                        </a:rPr>
                        <a:t>10,586</a:t>
                      </a:r>
                      <a:endParaRPr lang="en-NZ" sz="1100" b="0" i="0" u="none" strike="noStrike" dirty="0">
                        <a:latin typeface="MetaSerifOT-Book" pitchFamily="50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1100" b="0" i="0" u="none" strike="noStrike">
                        <a:latin typeface="MetaSerifOT-Book" pitchFamily="50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1100" b="1" i="0" u="none" strike="noStrike" dirty="0" smtClean="0">
                          <a:latin typeface="MetaSerifOT-Book" pitchFamily="50" charset="0"/>
                        </a:rPr>
                        <a:t>9%</a:t>
                      </a:r>
                      <a:endParaRPr lang="en-NZ" sz="1100" b="1" i="0" u="none" strike="noStrike" dirty="0">
                        <a:latin typeface="MetaSerifOT-Book" pitchFamily="50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7063">
                <a:tc>
                  <a:txBody>
                    <a:bodyPr/>
                    <a:lstStyle/>
                    <a:p>
                      <a:pPr algn="l" fontAlgn="b"/>
                      <a:r>
                        <a:rPr lang="en-NZ" sz="1100" b="0" i="0" u="none" strike="noStrike" dirty="0">
                          <a:latin typeface="MetaSerifOT-Book" pitchFamily="50" charset="0"/>
                        </a:rPr>
                        <a:t>Securities issued &amp; other liabilities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1100" b="0" i="0" u="none" strike="noStrike" dirty="0" smtClean="0">
                          <a:latin typeface="MetaSerifOT-Book" pitchFamily="50" charset="0"/>
                        </a:rPr>
                        <a:t>2,433  </a:t>
                      </a:r>
                      <a:endParaRPr lang="en-NZ" sz="1100" b="0" i="0" u="none" strike="noStrike" dirty="0">
                        <a:latin typeface="MetaSerifOT-Book" pitchFamily="50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1100" b="0" i="0" u="none" strike="noStrike" dirty="0">
                          <a:latin typeface="MetaSerifOT-Book" pitchFamily="50" charset="0"/>
                        </a:rPr>
                        <a:t>    </a:t>
                      </a:r>
                      <a:r>
                        <a:rPr lang="en-NZ" sz="1100" b="0" i="0" u="none" strike="noStrike" dirty="0" smtClean="0">
                          <a:latin typeface="MetaSerifOT-Book" pitchFamily="50" charset="0"/>
                        </a:rPr>
                        <a:t>2,681 </a:t>
                      </a:r>
                      <a:endParaRPr lang="en-NZ" sz="1100" b="0" i="0" u="none" strike="noStrike" dirty="0">
                        <a:latin typeface="MetaSerifOT-Book" pitchFamily="50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1100" b="0" i="0" u="none" strike="noStrike" dirty="0">
                        <a:latin typeface="MetaSerifOT-Book" pitchFamily="50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1100" b="1" i="0" u="none" strike="noStrike" dirty="0">
                        <a:latin typeface="MetaSerifOT-Book" pitchFamily="50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7063">
                <a:tc>
                  <a:txBody>
                    <a:bodyPr/>
                    <a:lstStyle/>
                    <a:p>
                      <a:pPr algn="l" fontAlgn="b"/>
                      <a:r>
                        <a:rPr lang="en-NZ" sz="1100" b="1" i="0" u="none" strike="noStrike">
                          <a:latin typeface="MetaSerifOT-Book" pitchFamily="50" charset="0"/>
                        </a:rPr>
                        <a:t>Total Liabilities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1100" b="1" i="0" u="none" strike="noStrike" dirty="0">
                          <a:latin typeface="MetaSerifOT-Book" pitchFamily="50" charset="0"/>
                        </a:rPr>
                        <a:t> </a:t>
                      </a:r>
                      <a:r>
                        <a:rPr lang="en-NZ" sz="1100" b="1" i="0" u="none" strike="noStrike" dirty="0" smtClean="0">
                          <a:latin typeface="MetaSerifOT-Book" pitchFamily="50" charset="0"/>
                        </a:rPr>
                        <a:t>13,998 </a:t>
                      </a:r>
                      <a:endParaRPr lang="en-NZ" sz="1100" b="1" i="0" u="none" strike="noStrike" dirty="0">
                        <a:latin typeface="MetaSerifOT-Book" pitchFamily="50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1100" b="1" i="0" u="none" strike="noStrike" dirty="0">
                          <a:latin typeface="MetaSerifOT-Book" pitchFamily="50" charset="0"/>
                        </a:rPr>
                        <a:t>  </a:t>
                      </a:r>
                      <a:r>
                        <a:rPr lang="en-NZ" sz="1100" b="1" i="0" u="none" strike="noStrike" dirty="0" smtClean="0">
                          <a:latin typeface="MetaSerifOT-Book" pitchFamily="50" charset="0"/>
                        </a:rPr>
                        <a:t>13,267</a:t>
                      </a:r>
                      <a:endParaRPr lang="en-NZ" sz="1100" b="1" i="0" u="none" strike="noStrike" dirty="0">
                        <a:latin typeface="MetaSerifOT-Book" pitchFamily="50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1100" b="0" i="0" u="none" strike="noStrike" dirty="0">
                        <a:latin typeface="MetaSerifOT-Book" pitchFamily="50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1100" b="1" i="0" u="none" strike="noStrike" dirty="0" smtClean="0">
                          <a:latin typeface="MetaSerifOT-Book" pitchFamily="50" charset="0"/>
                        </a:rPr>
                        <a:t>6%</a:t>
                      </a:r>
                      <a:endParaRPr lang="en-NZ" sz="1100" b="1" i="0" u="none" strike="noStrike" dirty="0">
                        <a:latin typeface="MetaSerifOT-Book" pitchFamily="50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7063">
                <a:tc>
                  <a:txBody>
                    <a:bodyPr/>
                    <a:lstStyle/>
                    <a:p>
                      <a:pPr algn="l" fontAlgn="b"/>
                      <a:endParaRPr lang="en-NZ" sz="1100" b="0" i="0" u="none" strike="noStrike" dirty="0">
                        <a:latin typeface="MetaSerifOT-Book" pitchFamily="50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1100" b="0" i="1" u="none" strike="noStrike" dirty="0">
                        <a:latin typeface="MetaSerifOT-Book" pitchFamily="50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1100" b="0" i="1" u="none" strike="noStrike" dirty="0">
                        <a:latin typeface="MetaSerifOT-Book" pitchFamily="50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1100" b="0" i="0" u="none" strike="noStrike" dirty="0">
                        <a:latin typeface="MetaSerifOT-Book" pitchFamily="50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1100" b="0" i="0" u="none" strike="noStrike" dirty="0">
                        <a:latin typeface="MetaSerifOT-Book" pitchFamily="50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7063">
                <a:tc>
                  <a:txBody>
                    <a:bodyPr/>
                    <a:lstStyle/>
                    <a:p>
                      <a:pPr algn="l" fontAlgn="b"/>
                      <a:r>
                        <a:rPr lang="en-NZ" sz="1100" b="0" i="0" u="none" strike="noStrike" dirty="0">
                          <a:latin typeface="MetaSerifOT-Book" pitchFamily="50" charset="0"/>
                        </a:rPr>
                        <a:t>Shareholder's equity                            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1100" b="0" i="0" u="none" strike="noStrike" dirty="0">
                          <a:latin typeface="MetaSerifOT-Book" pitchFamily="50" charset="0"/>
                        </a:rPr>
                        <a:t>       </a:t>
                      </a:r>
                      <a:r>
                        <a:rPr lang="en-NZ" sz="1100" b="0" i="0" u="none" strike="noStrike" dirty="0" smtClean="0">
                          <a:latin typeface="MetaSerifOT-Book" pitchFamily="50" charset="0"/>
                        </a:rPr>
                        <a:t>747 </a:t>
                      </a:r>
                      <a:endParaRPr lang="en-NZ" sz="1100" b="0" i="0" u="none" strike="noStrike" dirty="0">
                        <a:latin typeface="MetaSerifOT-Book" pitchFamily="50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1100" b="0" i="0" u="none" strike="noStrike" dirty="0" smtClean="0">
                          <a:latin typeface="MetaSerifOT-Book" pitchFamily="50" charset="0"/>
                        </a:rPr>
                        <a:t>608       </a:t>
                      </a:r>
                      <a:endParaRPr lang="en-NZ" sz="1100" b="0" i="0" u="none" strike="noStrike" dirty="0">
                        <a:latin typeface="MetaSerifOT-Book" pitchFamily="50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1100" b="0" i="0" u="none" strike="noStrike" dirty="0">
                        <a:latin typeface="MetaSerifOT-Book" pitchFamily="50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1100" b="1" i="0" u="none" strike="noStrike" dirty="0" smtClean="0">
                          <a:latin typeface="MetaSerifOT-Book" pitchFamily="50" charset="0"/>
                        </a:rPr>
                        <a:t>23%</a:t>
                      </a:r>
                      <a:endParaRPr lang="en-NZ" sz="1100" b="1" i="0" u="none" strike="noStrike" dirty="0">
                        <a:latin typeface="MetaSerifOT-Book" pitchFamily="50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7063">
                <a:tc>
                  <a:txBody>
                    <a:bodyPr/>
                    <a:lstStyle/>
                    <a:p>
                      <a:pPr algn="l" fontAlgn="b"/>
                      <a:r>
                        <a:rPr lang="en-NZ" sz="1100" b="1" i="0" u="none" strike="noStrike">
                          <a:latin typeface="MetaSerifOT-Book" pitchFamily="50" charset="0"/>
                        </a:rPr>
                        <a:t>Total liabilities and shareholder's equity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1100" b="1" i="0" u="none" strike="noStrike" dirty="0">
                          <a:latin typeface="MetaSerifOT-Book" pitchFamily="50" charset="0"/>
                        </a:rPr>
                        <a:t>  </a:t>
                      </a:r>
                      <a:r>
                        <a:rPr lang="en-NZ" sz="1100" b="1" i="0" u="none" strike="noStrike" dirty="0" smtClean="0">
                          <a:latin typeface="MetaSerifOT-Book" pitchFamily="50" charset="0"/>
                        </a:rPr>
                        <a:t>14,745 </a:t>
                      </a:r>
                      <a:endParaRPr lang="en-NZ" sz="1100" b="1" i="0" u="none" strike="noStrike" dirty="0">
                        <a:latin typeface="MetaSerifOT-Book" pitchFamily="50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1100" b="1" i="0" u="none" strike="noStrike" dirty="0">
                          <a:latin typeface="MetaSerifOT-Book" pitchFamily="50" charset="0"/>
                        </a:rPr>
                        <a:t>  </a:t>
                      </a:r>
                      <a:r>
                        <a:rPr lang="en-NZ" sz="1100" b="1" i="0" u="none" strike="noStrike" dirty="0" smtClean="0">
                          <a:latin typeface="MetaSerifOT-Book" pitchFamily="50" charset="0"/>
                        </a:rPr>
                        <a:t>13,875</a:t>
                      </a:r>
                      <a:endParaRPr lang="en-NZ" sz="1100" b="1" i="0" u="none" strike="noStrike" dirty="0">
                        <a:latin typeface="MetaSerifOT-Book" pitchFamily="50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1100" b="0" i="0" u="none" strike="noStrike" dirty="0">
                        <a:latin typeface="MetaSerifOT-Book" pitchFamily="50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1100" b="1" i="0" u="none" strike="noStrike" dirty="0">
                        <a:latin typeface="MetaSerifOT-Book" pitchFamily="50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7063">
                <a:tc>
                  <a:txBody>
                    <a:bodyPr/>
                    <a:lstStyle/>
                    <a:p>
                      <a:pPr algn="l" fontAlgn="b"/>
                      <a:endParaRPr lang="en-NZ" sz="1100" b="0" i="0" u="none" strike="noStrike">
                        <a:latin typeface="MetaSerifOT-Book" pitchFamily="50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1100" b="0" i="1" u="none" strike="noStrike" dirty="0">
                        <a:latin typeface="MetaSerifOT-Book" pitchFamily="50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1100" b="0" i="1" u="none" strike="noStrike">
                        <a:latin typeface="MetaSerifOT-Book" pitchFamily="50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1100" b="0" i="0" u="none" strike="noStrike">
                        <a:latin typeface="MetaSerifOT-Book" pitchFamily="50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1100" b="0" i="0" u="none" strike="noStrike" dirty="0">
                        <a:latin typeface="MetaSerifOT-Book" pitchFamily="50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7063">
                <a:tc>
                  <a:txBody>
                    <a:bodyPr/>
                    <a:lstStyle/>
                    <a:p>
                      <a:pPr algn="l" fontAlgn="b"/>
                      <a:endParaRPr lang="en-NZ" sz="1100" b="1" i="0" u="none" strike="noStrike" dirty="0">
                        <a:latin typeface="MetaSerifOT-Book" pitchFamily="50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NZ" sz="1100" b="1" i="0" u="none" strike="noStrike" dirty="0">
                        <a:latin typeface="MetaSerifOT-Book" pitchFamily="50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NZ" sz="1100" b="1" i="0" u="none" strike="noStrike" dirty="0">
                        <a:latin typeface="MetaSerifOT-Book" pitchFamily="50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1100" b="1" i="0" u="none" strike="noStrike" dirty="0">
                        <a:latin typeface="MetaSerifOT-Book" pitchFamily="50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1100" b="1" i="0" u="none" strike="noStrike">
                        <a:latin typeface="MetaSerifOT-Book" pitchFamily="50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7063">
                <a:tc>
                  <a:txBody>
                    <a:bodyPr/>
                    <a:lstStyle/>
                    <a:p>
                      <a:pPr algn="l" fontAlgn="b"/>
                      <a:endParaRPr lang="en-NZ" sz="1100" b="0" i="0" u="none" strike="noStrike">
                        <a:latin typeface="MetaSerifOT-Book" pitchFamily="50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1100" b="0" i="0" u="none" strike="noStrike">
                        <a:latin typeface="MetaSerifOT-Book" pitchFamily="50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1100" b="0" i="0" u="none" strike="noStrike">
                        <a:latin typeface="MetaSerifOT-Book" pitchFamily="50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1100" b="0" i="0" u="none" strike="noStrike">
                        <a:latin typeface="MetaSerifOT-Book" pitchFamily="50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1100" b="0" i="0" u="none" strike="noStrike">
                        <a:latin typeface="MetaSerifOT-Book" pitchFamily="50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7063">
                <a:tc gridSpan="2">
                  <a:txBody>
                    <a:bodyPr/>
                    <a:lstStyle/>
                    <a:p>
                      <a:pPr algn="l" fontAlgn="b"/>
                      <a:endParaRPr lang="en-NZ" sz="1100" b="0" i="0" u="none" strike="noStrike" dirty="0">
                        <a:latin typeface="MetaSerifOT-Book" pitchFamily="50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N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NZ" sz="1100" b="0" i="0" u="none" strike="noStrike">
                        <a:latin typeface="MetaSerifOT-Book" pitchFamily="50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1100" b="0" i="0" u="none" strike="noStrike">
                        <a:latin typeface="MetaSerifOT-Book" pitchFamily="50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1100" b="0" i="0" u="none" strike="noStrike" dirty="0">
                        <a:latin typeface="MetaSerifOT-Book" pitchFamily="50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7063">
                <a:tc gridSpan="3">
                  <a:txBody>
                    <a:bodyPr/>
                    <a:lstStyle/>
                    <a:p>
                      <a:pPr algn="l" fontAlgn="b"/>
                      <a:endParaRPr lang="en-NZ" sz="1100" b="0" i="0" u="none" strike="noStrike" dirty="0">
                        <a:latin typeface="MetaSerifOT-Book" pitchFamily="50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N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N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NZ" sz="1100" b="0" i="0" u="none" strike="noStrike">
                        <a:latin typeface="MetaSerifOT-Book" pitchFamily="50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1100" b="0" i="0" u="none" strike="noStrike" dirty="0">
                        <a:latin typeface="MetaSerifOT-Book" pitchFamily="50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New KB powerpoint template 2012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New KB powerpoint template 2012</Template>
  <TotalTime>292</TotalTime>
  <Words>846</Words>
  <Application>Microsoft Office PowerPoint</Application>
  <PresentationFormat>On-screen Show (4:3)</PresentationFormat>
  <Paragraphs>265</Paragraphs>
  <Slides>14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Design Template</vt:lpstr>
      </vt:variant>
      <vt:variant>
        <vt:i4>12</vt:i4>
      </vt:variant>
      <vt:variant>
        <vt:lpstr>Slide Titles</vt:lpstr>
      </vt:variant>
      <vt:variant>
        <vt:i4>14</vt:i4>
      </vt:variant>
    </vt:vector>
  </HeadingPairs>
  <TitlesOfParts>
    <vt:vector size="33" baseType="lpstr">
      <vt:lpstr>Calibri</vt:lpstr>
      <vt:lpstr>Arial</vt:lpstr>
      <vt:lpstr>MetaSerifOT-Bold</vt:lpstr>
      <vt:lpstr>MetaSerifOT-Book</vt:lpstr>
      <vt:lpstr>MetaSerifOT-Black</vt:lpstr>
      <vt:lpstr>Wingdings</vt:lpstr>
      <vt:lpstr>Times New Roman</vt:lpstr>
      <vt:lpstr>New KB powerpoint template 2012</vt:lpstr>
      <vt:lpstr>New KB powerpoint template 2012</vt:lpstr>
      <vt:lpstr>New KB powerpoint template 2012</vt:lpstr>
      <vt:lpstr>New KB powerpoint template 2012</vt:lpstr>
      <vt:lpstr>New KB powerpoint template 2012</vt:lpstr>
      <vt:lpstr>New KB powerpoint template 2012</vt:lpstr>
      <vt:lpstr>New KB powerpoint template 2012</vt:lpstr>
      <vt:lpstr>New KB powerpoint template 2012</vt:lpstr>
      <vt:lpstr>New KB powerpoint template 2012</vt:lpstr>
      <vt:lpstr>New KB powerpoint template 2012</vt:lpstr>
      <vt:lpstr>New KB powerpoint template 2012</vt:lpstr>
      <vt:lpstr>New KB powerpoint template 2012</vt:lpstr>
      <vt:lpstr>MEDIA BRIEFING </vt:lpstr>
      <vt:lpstr>Topics Covered</vt:lpstr>
      <vt:lpstr>Key achievements</vt:lpstr>
      <vt:lpstr>Key achievements continued</vt:lpstr>
      <vt:lpstr>Key achievements continued</vt:lpstr>
      <vt:lpstr>Awards and achievements</vt:lpstr>
      <vt:lpstr>Financial Performance – Profit &amp; Loss</vt:lpstr>
      <vt:lpstr>Financial Performance-Historical Summary </vt:lpstr>
      <vt:lpstr>Financial Performance-Balance sheet</vt:lpstr>
      <vt:lpstr>Financial Performance (key ratios)</vt:lpstr>
      <vt:lpstr>Financial Performance-Capital Adequacy</vt:lpstr>
      <vt:lpstr>Credit Quality (Impaired Assets)</vt:lpstr>
      <vt:lpstr>Credit Quality</vt:lpstr>
      <vt:lpstr>The future</vt:lpstr>
    </vt:vector>
  </TitlesOfParts>
  <Company>Kiwibank Ltd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Kiwibank PPoint template JUNE12</dc:title>
  <dc:creator>Kiwibank</dc:creator>
  <cp:lastModifiedBy> David Chaston</cp:lastModifiedBy>
  <cp:revision>45</cp:revision>
  <dcterms:created xsi:type="dcterms:W3CDTF">2012-07-01T21:12:14Z</dcterms:created>
  <dcterms:modified xsi:type="dcterms:W3CDTF">2012-08-21T21:39:01Z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0x010100F5894E8588F6DB46BA4CF3EDC28951DE005669AB73F952AF41B8D94849B466A4B0</vt:lpwstr>
  </property>
  <property fmtid="{D5CDD505-2E9C-101B-9397-08002B2CF9AE}" pid="3" name="HowToPageType">
    <vt:lpwstr>4;#</vt:lpwstr>
  </property>
</Properties>
</file>